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12192000" cy="6858000"/>
  <p:embeddedFontLst>
    <p:embeddedFont>
      <p:font typeface="Roboto"/>
      <p:regular r:id="rId59"/>
      <p:bold r:id="rId60"/>
      <p:italic r:id="rId61"/>
      <p:boldItalic r:id="rId62"/>
    </p:embeddedFont>
    <p:embeddedFont>
      <p:font typeface="Oswald SemiBold"/>
      <p:regular r:id="rId63"/>
      <p:bold r:id="rId64"/>
    </p:embeddedFont>
    <p:embeddedFont>
      <p:font typeface="Oswald"/>
      <p:regular r:id="rId65"/>
      <p:bold r:id="rId66"/>
    </p:embeddedFont>
    <p:embeddedFont>
      <p:font typeface="Cormorant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71" roundtripDataSignature="AMtx7mjGHQ8vAFoN0YEbhtbHPeFk3B2Y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Cormorant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OswaldSemiBold-bold.fntdata"/><Relationship Id="rId63" Type="http://schemas.openxmlformats.org/officeDocument/2006/relationships/font" Target="fonts/OswaldSemiBold-regular.fntdata"/><Relationship Id="rId22" Type="http://schemas.openxmlformats.org/officeDocument/2006/relationships/slide" Target="slides/slide17.xml"/><Relationship Id="rId66" Type="http://schemas.openxmlformats.org/officeDocument/2006/relationships/font" Target="fonts/Oswald-bold.fntdata"/><Relationship Id="rId21" Type="http://schemas.openxmlformats.org/officeDocument/2006/relationships/slide" Target="slides/slide16.xml"/><Relationship Id="rId65" Type="http://schemas.openxmlformats.org/officeDocument/2006/relationships/font" Target="fonts/Oswald-regular.fntdata"/><Relationship Id="rId24" Type="http://schemas.openxmlformats.org/officeDocument/2006/relationships/slide" Target="slides/slide19.xml"/><Relationship Id="rId68" Type="http://schemas.openxmlformats.org/officeDocument/2006/relationships/font" Target="fonts/CormorantLight-bold.fntdata"/><Relationship Id="rId23" Type="http://schemas.openxmlformats.org/officeDocument/2006/relationships/slide" Target="slides/slide18.xml"/><Relationship Id="rId67" Type="http://schemas.openxmlformats.org/officeDocument/2006/relationships/font" Target="fonts/CormorantLight-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ormorant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s/topics/middleware/what-is-ide" TargetMode="External"/><Relationship Id="rId3" Type="http://schemas.openxmlformats.org/officeDocument/2006/relationships/hyperlink" Target="https://aws.amazon.com/es/what-is/ide/" TargetMode="External"/><Relationship Id="rId4" Type="http://schemas.openxmlformats.org/officeDocument/2006/relationships/hyperlink" Target="https://assemblerinstitute.com/blog/que-son-lenguajes-programacion-cual-aprender/#:~:text=Un%20lenguaje%20de%20programaci%C3%B3n%20es,programaci%C3%B3n%20creados%20para%20diferentes%20objetivo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s/topics/middleware/what-is-ide" TargetMode="External"/><Relationship Id="rId3" Type="http://schemas.openxmlformats.org/officeDocument/2006/relationships/hyperlink" Target="https://aws.amazon.com/es/what-is/ide/" TargetMode="External"/><Relationship Id="rId4" Type="http://schemas.openxmlformats.org/officeDocument/2006/relationships/hyperlink" Target="https://assemblerinstitute.com/blog/que-son-lenguajes-programacion-cual-aprender/#:~:text=Un%20lenguaje%20de%20programaci%C3%B3n%20es,programaci%C3%B3n%20creados%20para%20diferentes%20objetivo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s/topics/middleware/what-is-ide" TargetMode="External"/><Relationship Id="rId3" Type="http://schemas.openxmlformats.org/officeDocument/2006/relationships/hyperlink" Target="https://aws.amazon.com/es/what-is/ide/" TargetMode="External"/><Relationship Id="rId4" Type="http://schemas.openxmlformats.org/officeDocument/2006/relationships/hyperlink" Target="https://assemblerinstitute.com/blog/que-son-lenguajes-programacion-cual-aprender/#:~:text=Un%20lenguaje%20de%20programaci%C3%B3n%20es,programaci%C3%B3n%20creados%20para%20diferentes%20objetivo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s/topics/middleware/what-is-ide" TargetMode="External"/><Relationship Id="rId3" Type="http://schemas.openxmlformats.org/officeDocument/2006/relationships/hyperlink" Target="https://aws.amazon.com/es/what-is/ide/" TargetMode="External"/><Relationship Id="rId4" Type="http://schemas.openxmlformats.org/officeDocument/2006/relationships/hyperlink" Target="https://assemblerinstitute.com/blog/que-son-lenguajes-programacion-cual-aprender/#:~:text=Un%20lenguaje%20de%20programaci%C3%B3n%20es,programaci%C3%B3n%20creados%20para%20diferentes%20objetivo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dc4262e295_0_12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1dc4262e295_0_12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dc743fe8cf_0_8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1dc743fe8cf_0_87: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dc743fe8cf_0_1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1dc743fe8cf_0_11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c743fe8cf_0_13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1dc743fe8cf_0_135: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dc743fe8cf_0_14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1dc743fe8cf_0_149: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dc743fe8cf_0_42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1dc743fe8cf_0_42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c743fe8cf_0_43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Enlaces:</a:t>
            </a:r>
            <a:endParaRPr/>
          </a:p>
          <a:p>
            <a:pPr indent="0" lvl="0" marL="0" rtl="0" algn="l">
              <a:lnSpc>
                <a:spcPct val="100000"/>
              </a:lnSpc>
              <a:spcBef>
                <a:spcPts val="0"/>
              </a:spcBef>
              <a:spcAft>
                <a:spcPts val="0"/>
              </a:spcAft>
              <a:buSzPts val="1100"/>
              <a:buNone/>
            </a:pPr>
            <a:r>
              <a:rPr lang="en-US" u="sng">
                <a:solidFill>
                  <a:schemeClr val="hlink"/>
                </a:solidFill>
                <a:hlinkClick r:id="rId2"/>
              </a:rPr>
              <a:t>https://www.redhat.com/es/topics/middleware/what-is-ide</a:t>
            </a:r>
            <a:endParaRPr/>
          </a:p>
          <a:p>
            <a:pPr indent="0" lvl="0" marL="0" rtl="0" algn="l">
              <a:lnSpc>
                <a:spcPct val="100000"/>
              </a:lnSpc>
              <a:spcBef>
                <a:spcPts val="0"/>
              </a:spcBef>
              <a:spcAft>
                <a:spcPts val="0"/>
              </a:spcAft>
              <a:buSzPts val="1100"/>
              <a:buNone/>
            </a:pPr>
            <a:r>
              <a:rPr lang="en-US" u="sng">
                <a:solidFill>
                  <a:schemeClr val="hlink"/>
                </a:solidFill>
                <a:hlinkClick r:id="rId3"/>
              </a:rPr>
              <a:t>https://aws.amazon.com/es/what-is/ide/</a:t>
            </a:r>
            <a:endParaRPr/>
          </a:p>
          <a:p>
            <a:pPr indent="0" lvl="0" marL="0" rtl="0" algn="l">
              <a:lnSpc>
                <a:spcPct val="100000"/>
              </a:lnSpc>
              <a:spcBef>
                <a:spcPts val="0"/>
              </a:spcBef>
              <a:spcAft>
                <a:spcPts val="0"/>
              </a:spcAft>
              <a:buSzPts val="1100"/>
              <a:buNone/>
            </a:pPr>
            <a:r>
              <a:rPr lang="en-US" u="sng">
                <a:solidFill>
                  <a:schemeClr val="hlink"/>
                </a:solidFill>
                <a:hlinkClick r:id="rId4"/>
              </a:rPr>
              <a:t>https://assemblerinstitute.com/blog/que-son-lenguajes-programacion-cual-aprender/#:~:text=Un%20lenguaje%20de%20programaci%C3%B3n%20es,programaci%C3%B3n%20creados%20para%20diferentes%20objetivos</a:t>
            </a:r>
            <a:r>
              <a:rPr lang="en-U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82" name="Google Shape;382;g1dc743fe8cf_0_43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dc743fe8cf_0_46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Enlaces:</a:t>
            </a:r>
            <a:endParaRPr/>
          </a:p>
          <a:p>
            <a:pPr indent="0" lvl="0" marL="0" rtl="0" algn="l">
              <a:lnSpc>
                <a:spcPct val="100000"/>
              </a:lnSpc>
              <a:spcBef>
                <a:spcPts val="0"/>
              </a:spcBef>
              <a:spcAft>
                <a:spcPts val="0"/>
              </a:spcAft>
              <a:buSzPts val="1100"/>
              <a:buNone/>
            </a:pPr>
            <a:r>
              <a:rPr lang="en-US" u="sng">
                <a:solidFill>
                  <a:schemeClr val="hlink"/>
                </a:solidFill>
                <a:hlinkClick r:id="rId2"/>
              </a:rPr>
              <a:t>https://www.redhat.com/es/topics/middleware/what-is-ide</a:t>
            </a:r>
            <a:endParaRPr/>
          </a:p>
          <a:p>
            <a:pPr indent="0" lvl="0" marL="0" rtl="0" algn="l">
              <a:lnSpc>
                <a:spcPct val="100000"/>
              </a:lnSpc>
              <a:spcBef>
                <a:spcPts val="0"/>
              </a:spcBef>
              <a:spcAft>
                <a:spcPts val="0"/>
              </a:spcAft>
              <a:buSzPts val="1100"/>
              <a:buNone/>
            </a:pPr>
            <a:r>
              <a:rPr lang="en-US" u="sng">
                <a:solidFill>
                  <a:schemeClr val="hlink"/>
                </a:solidFill>
                <a:hlinkClick r:id="rId3"/>
              </a:rPr>
              <a:t>https://aws.amazon.com/es/what-is/ide/</a:t>
            </a:r>
            <a:endParaRPr/>
          </a:p>
          <a:p>
            <a:pPr indent="0" lvl="0" marL="0" rtl="0" algn="l">
              <a:lnSpc>
                <a:spcPct val="100000"/>
              </a:lnSpc>
              <a:spcBef>
                <a:spcPts val="0"/>
              </a:spcBef>
              <a:spcAft>
                <a:spcPts val="0"/>
              </a:spcAft>
              <a:buSzPts val="1100"/>
              <a:buNone/>
            </a:pPr>
            <a:r>
              <a:rPr lang="en-US" u="sng">
                <a:solidFill>
                  <a:schemeClr val="hlink"/>
                </a:solidFill>
                <a:hlinkClick r:id="rId4"/>
              </a:rPr>
              <a:t>https://assemblerinstitute.com/blog/que-son-lenguajes-programacion-cual-aprender/#:~:text=Un%20lenguaje%20de%20programaci%C3%B3n%20es,programaci%C3%B3n%20creados%20para%20diferentes%20objetivos</a:t>
            </a:r>
            <a:r>
              <a:rPr lang="en-U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99" name="Google Shape;399;g1dc743fe8cf_0_46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c743fe8cf_0_48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1dc743fe8cf_0_482: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dc743fe8cf_0_50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1dc743fe8cf_0_50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dc743fe8cf_0_52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1dc743fe8cf_0_522: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dc743fe8cf_0_56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1dc743fe8cf_0_56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dc743fe8cf_0_73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g1dc743fe8cf_0_73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c743fe8cf_0_58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1dc743fe8cf_0_58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dc743fe8cf_0_65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1dc743fe8cf_0_65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dc743fe8cf_0_63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1dc743fe8cf_0_63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c743fe8cf_0_67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1dc743fe8cf_0_673: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c743fe8cf_0_68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1dc743fe8cf_0_689: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dc743fe8cf_0_7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1dc743fe8cf_0_71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dc67c63827_0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4" name="Google Shape;614;g1dc67c63827_0_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c50864afa_0_29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1dc50864afa_0_297: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dc743fe8cf_0_24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Enlaces:</a:t>
            </a:r>
            <a:endParaRPr/>
          </a:p>
          <a:p>
            <a:pPr indent="0" lvl="0" marL="0" rtl="0" algn="l">
              <a:lnSpc>
                <a:spcPct val="100000"/>
              </a:lnSpc>
              <a:spcBef>
                <a:spcPts val="0"/>
              </a:spcBef>
              <a:spcAft>
                <a:spcPts val="0"/>
              </a:spcAft>
              <a:buSzPts val="1100"/>
              <a:buNone/>
            </a:pPr>
            <a:r>
              <a:rPr lang="en-US" u="sng">
                <a:solidFill>
                  <a:schemeClr val="hlink"/>
                </a:solidFill>
                <a:hlinkClick r:id="rId2"/>
              </a:rPr>
              <a:t>https://www.redhat.com/es/topics/middleware/what-is-ide</a:t>
            </a:r>
            <a:endParaRPr/>
          </a:p>
          <a:p>
            <a:pPr indent="0" lvl="0" marL="0" rtl="0" algn="l">
              <a:lnSpc>
                <a:spcPct val="100000"/>
              </a:lnSpc>
              <a:spcBef>
                <a:spcPts val="0"/>
              </a:spcBef>
              <a:spcAft>
                <a:spcPts val="0"/>
              </a:spcAft>
              <a:buSzPts val="1100"/>
              <a:buNone/>
            </a:pPr>
            <a:r>
              <a:rPr lang="en-US" u="sng">
                <a:solidFill>
                  <a:schemeClr val="hlink"/>
                </a:solidFill>
                <a:hlinkClick r:id="rId3"/>
              </a:rPr>
              <a:t>https://aws.amazon.com/es/what-is/ide/</a:t>
            </a:r>
            <a:endParaRPr/>
          </a:p>
          <a:p>
            <a:pPr indent="0" lvl="0" marL="0" rtl="0" algn="l">
              <a:lnSpc>
                <a:spcPct val="100000"/>
              </a:lnSpc>
              <a:spcBef>
                <a:spcPts val="0"/>
              </a:spcBef>
              <a:spcAft>
                <a:spcPts val="0"/>
              </a:spcAft>
              <a:buSzPts val="1100"/>
              <a:buNone/>
            </a:pPr>
            <a:r>
              <a:rPr lang="en-US" u="sng">
                <a:solidFill>
                  <a:schemeClr val="hlink"/>
                </a:solidFill>
                <a:hlinkClick r:id="rId4"/>
              </a:rPr>
              <a:t>https://assemblerinstitute.com/blog/que-son-lenguajes-programacion-cual-aprender/#:~:text=Un%20lenguaje%20de%20programaci%C3%B3n%20es,programaci%C3%B3n%20creados%20para%20diferentes%20objetivos</a:t>
            </a:r>
            <a:r>
              <a:rPr lang="en-U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626" name="Google Shape;626;g1dc743fe8cf_0_24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dc743fe8cf_0_22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Enlaces:</a:t>
            </a:r>
            <a:endParaRPr/>
          </a:p>
          <a:p>
            <a:pPr indent="0" lvl="0" marL="0" rtl="0" algn="l">
              <a:lnSpc>
                <a:spcPct val="100000"/>
              </a:lnSpc>
              <a:spcBef>
                <a:spcPts val="0"/>
              </a:spcBef>
              <a:spcAft>
                <a:spcPts val="0"/>
              </a:spcAft>
              <a:buSzPts val="1100"/>
              <a:buNone/>
            </a:pPr>
            <a:r>
              <a:rPr lang="en-US" u="sng">
                <a:solidFill>
                  <a:schemeClr val="hlink"/>
                </a:solidFill>
                <a:hlinkClick r:id="rId2"/>
              </a:rPr>
              <a:t>https://www.redhat.com/es/topics/middleware/what-is-ide</a:t>
            </a:r>
            <a:endParaRPr/>
          </a:p>
          <a:p>
            <a:pPr indent="0" lvl="0" marL="0" rtl="0" algn="l">
              <a:lnSpc>
                <a:spcPct val="100000"/>
              </a:lnSpc>
              <a:spcBef>
                <a:spcPts val="0"/>
              </a:spcBef>
              <a:spcAft>
                <a:spcPts val="0"/>
              </a:spcAft>
              <a:buSzPts val="1100"/>
              <a:buNone/>
            </a:pPr>
            <a:r>
              <a:rPr lang="en-US" u="sng">
                <a:solidFill>
                  <a:schemeClr val="hlink"/>
                </a:solidFill>
                <a:hlinkClick r:id="rId3"/>
              </a:rPr>
              <a:t>https://aws.amazon.com/es/what-is/ide/</a:t>
            </a:r>
            <a:endParaRPr/>
          </a:p>
          <a:p>
            <a:pPr indent="0" lvl="0" marL="0" rtl="0" algn="l">
              <a:lnSpc>
                <a:spcPct val="100000"/>
              </a:lnSpc>
              <a:spcBef>
                <a:spcPts val="0"/>
              </a:spcBef>
              <a:spcAft>
                <a:spcPts val="0"/>
              </a:spcAft>
              <a:buSzPts val="1100"/>
              <a:buNone/>
            </a:pPr>
            <a:r>
              <a:rPr lang="en-US" u="sng">
                <a:solidFill>
                  <a:schemeClr val="hlink"/>
                </a:solidFill>
                <a:hlinkClick r:id="rId4"/>
              </a:rPr>
              <a:t>https://assemblerinstitute.com/blog/que-son-lenguajes-programacion-cual-aprender/#:~:text=Un%20lenguaje%20de%20programaci%C3%B3n%20es,programaci%C3%B3n%20creados%20para%20diferentes%20objetivos</a:t>
            </a:r>
            <a:r>
              <a:rPr lang="en-U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641" name="Google Shape;641;g1dc743fe8cf_0_223: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c743fe8cf_0_20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1dc743fe8cf_0_20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dc743fe8cf_0_27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1dc743fe8cf_0_27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dc743fe8cf_0_28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g1dc743fe8cf_0_288: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dc743fe8cf_0_26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g1dc743fe8cf_0_26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dc743fe8cf_0_19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1dc743fe8cf_0_195: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dc67c63827_0_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1dc67c63827_0_1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dc743fe8cf_0_34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g1dc743fe8cf_0_34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dc743fe8cf_0_36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1dc743fe8cf_0_36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dc4262e295_0_5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1dc4262e295_0_5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dc743fe8cf_0_40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g1dc743fe8cf_0_407: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dc743fe8cf_0_31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1dc743fe8cf_0_313: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dcdb926e73_0_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g1dcdb926e73_0_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dcdb926e73_0_4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1" name="Google Shape;841;g1dcdb926e73_0_4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dcdb926e73_0_5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7" name="Google Shape;857;g1dcdb926e73_0_58: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dcea25b896_0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g1dcea25b896_0_0: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dcea25b896_0_1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g1dcea25b896_0_17: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dc50864afa_0_5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9" name="Google Shape;909;g1dc50864afa_0_53: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068e8abdd0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2068e8abdd0_0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Variables o datos  estáticos: Su tamaño y forma es constante durante la ejecución de un programa y, por tanto, se determinan en tiempo de compilación. El ejemplo típico son los arrays. Tienen el problema de que hay que dimensionar la estructura de antemano, lo que puede conllevar desperdicio o falta de memoria.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Variables o datos dinámicos: Su tamaño y forma es variable (o puede serlo) a lo largo de un programa, por lo que se crean y destruyen en tiempo de ejecución. Esto permite dimensionar la estructura de datos de una forma precisa: se va asignando memoria en tiempo de ejecución según se va necesitando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06966b3ba0_1_3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206966b3ba0_1_3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Variables o datos  estáticos: Su tamaño y forma es constante durante la ejecución de un programa y, por tanto, se determinan en tiempo de compilación. El ejemplo típico son los arrays. Tienen el problema de que hay que dimensionar la estructura de antemano, lo que puede conllevar desperdicio o falta de memoria.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Variables o datos dinámicos: Su tamaño y forma es variable (o puede serlo) a lo largo de un programa, por lo que se crean y destruyen en tiempo de ejecución. Esto permite dimensionar la estructura de datos de una forma precisa: se va asignando memoria en tiempo de ejecución según se va necesitando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c743fe8cf_0_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1dc743fe8cf_0_15: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068e8abdd0_0_1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2068e8abdd0_0_1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Hasta ahora, cuando se declaraba una variable de un determinado tipo, ésta podía contener ‘directamente’ un valor de dicho tipo, simplemente llevando a cabo una asignación de ese valor a la variable. Con las variables de tipo puntero esto no es así. Las variables de tipo puntero permiten referenciar datos dinámicos, es decir, estructuras de datos cuyo tamaño varía en tiempo de ejecución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06e2ead624_0_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206e2ead624_0_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0893fffd83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20893fffd83_0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p5: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c743fe8cf_0_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1dc743fe8cf_0_4: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c743fe8cf_0_6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g1dc743fe8cf_0_63: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58c8d030f_0_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2758c8d030f_0_1: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58c8d030f_0_1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758c8d030f_0_19: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8" name="Shape 18"/>
        <p:cNvGrpSpPr/>
        <p:nvPr/>
      </p:nvGrpSpPr>
      <p:grpSpPr>
        <a:xfrm>
          <a:off x="0" y="0"/>
          <a:ext cx="0" cy="0"/>
          <a:chOff x="0" y="0"/>
          <a:chExt cx="0" cy="0"/>
        </a:xfrm>
      </p:grpSpPr>
      <p:sp>
        <p:nvSpPr>
          <p:cNvPr id="19" name="Google Shape;19;p4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0">
  <p:cSld name="OBJECT_11">
    <p:spTree>
      <p:nvGrpSpPr>
        <p:cNvPr id="74" name="Shape 74"/>
        <p:cNvGrpSpPr/>
        <p:nvPr/>
      </p:nvGrpSpPr>
      <p:grpSpPr>
        <a:xfrm>
          <a:off x="0" y="0"/>
          <a:ext cx="0" cy="0"/>
          <a:chOff x="0" y="0"/>
          <a:chExt cx="0" cy="0"/>
        </a:xfrm>
      </p:grpSpPr>
      <p:sp>
        <p:nvSpPr>
          <p:cNvPr id="75" name="Google Shape;75;g13d738efa72_0_1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13d738efa72_0_19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77" name="Google Shape;77;g13d738efa72_0_1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13d738efa72_0_1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13d738efa72_0_196"/>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1">
  <p:cSld name="OBJECT_12">
    <p:spTree>
      <p:nvGrpSpPr>
        <p:cNvPr id="80" name="Shape 80"/>
        <p:cNvGrpSpPr/>
        <p:nvPr/>
      </p:nvGrpSpPr>
      <p:grpSpPr>
        <a:xfrm>
          <a:off x="0" y="0"/>
          <a:ext cx="0" cy="0"/>
          <a:chOff x="0" y="0"/>
          <a:chExt cx="0" cy="0"/>
        </a:xfrm>
      </p:grpSpPr>
      <p:sp>
        <p:nvSpPr>
          <p:cNvPr id="81" name="Google Shape;81;g13d738efa72_0_3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13d738efa72_0_3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83" name="Google Shape;83;g13d738efa72_0_3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g13d738efa72_0_3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g13d738efa72_0_318"/>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2">
  <p:cSld name="OBJECT_3">
    <p:spTree>
      <p:nvGrpSpPr>
        <p:cNvPr id="86" name="Shape 86"/>
        <p:cNvGrpSpPr/>
        <p:nvPr/>
      </p:nvGrpSpPr>
      <p:grpSpPr>
        <a:xfrm>
          <a:off x="0" y="0"/>
          <a:ext cx="0" cy="0"/>
          <a:chOff x="0" y="0"/>
          <a:chExt cx="0" cy="0"/>
        </a:xfrm>
      </p:grpSpPr>
      <p:sp>
        <p:nvSpPr>
          <p:cNvPr id="87" name="Google Shape;87;gf4846aa7dd_0_5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f4846aa7dd_0_5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89" name="Google Shape;89;gf4846aa7dd_0_5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gf4846aa7dd_0_5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gf4846aa7dd_0_524"/>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5">
  <p:cSld name="OBJECT_6">
    <p:spTree>
      <p:nvGrpSpPr>
        <p:cNvPr id="92" name="Shape 92"/>
        <p:cNvGrpSpPr/>
        <p:nvPr/>
      </p:nvGrpSpPr>
      <p:grpSpPr>
        <a:xfrm>
          <a:off x="0" y="0"/>
          <a:ext cx="0" cy="0"/>
          <a:chOff x="0" y="0"/>
          <a:chExt cx="0" cy="0"/>
        </a:xfrm>
      </p:grpSpPr>
      <p:sp>
        <p:nvSpPr>
          <p:cNvPr id="93" name="Google Shape;93;gf4846aa7dd_0_11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f4846aa7dd_0_11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95" name="Google Shape;95;gf4846aa7dd_0_117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f4846aa7dd_0_117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f4846aa7dd_0_1178"/>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8">
  <p:cSld name="OBJECT_9">
    <p:spTree>
      <p:nvGrpSpPr>
        <p:cNvPr id="98" name="Shape 98"/>
        <p:cNvGrpSpPr/>
        <p:nvPr/>
      </p:nvGrpSpPr>
      <p:grpSpPr>
        <a:xfrm>
          <a:off x="0" y="0"/>
          <a:ext cx="0" cy="0"/>
          <a:chOff x="0" y="0"/>
          <a:chExt cx="0" cy="0"/>
        </a:xfrm>
      </p:grpSpPr>
      <p:sp>
        <p:nvSpPr>
          <p:cNvPr id="99" name="Google Shape;99;gf4846aa7dd_0_19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f4846aa7dd_0_19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01" name="Google Shape;101;gf4846aa7dd_0_19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gf4846aa7dd_0_19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gf4846aa7dd_0_1922"/>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7">
  <p:cSld name="OBJECT_8">
    <p:spTree>
      <p:nvGrpSpPr>
        <p:cNvPr id="104" name="Shape 104"/>
        <p:cNvGrpSpPr/>
        <p:nvPr/>
      </p:nvGrpSpPr>
      <p:grpSpPr>
        <a:xfrm>
          <a:off x="0" y="0"/>
          <a:ext cx="0" cy="0"/>
          <a:chOff x="0" y="0"/>
          <a:chExt cx="0" cy="0"/>
        </a:xfrm>
      </p:grpSpPr>
      <p:sp>
        <p:nvSpPr>
          <p:cNvPr id="105" name="Google Shape;105;gf4846aa7dd_0_16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f4846aa7dd_0_165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07" name="Google Shape;107;gf4846aa7dd_0_16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f4846aa7dd_0_16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f4846aa7dd_0_1655"/>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2">
  <p:cSld name="OBJECT_13">
    <p:spTree>
      <p:nvGrpSpPr>
        <p:cNvPr id="110" name="Shape 110"/>
        <p:cNvGrpSpPr/>
        <p:nvPr/>
      </p:nvGrpSpPr>
      <p:grpSpPr>
        <a:xfrm>
          <a:off x="0" y="0"/>
          <a:ext cx="0" cy="0"/>
          <a:chOff x="0" y="0"/>
          <a:chExt cx="0" cy="0"/>
        </a:xfrm>
      </p:grpSpPr>
      <p:sp>
        <p:nvSpPr>
          <p:cNvPr id="111" name="Google Shape;111;g13d738efa72_0_768"/>
          <p:cNvSpPr txBox="1"/>
          <p:nvPr>
            <p:ph type="title"/>
          </p:nvPr>
        </p:nvSpPr>
        <p:spPr>
          <a:xfrm>
            <a:off x="838200" y="8372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400"/>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g13d738efa72_0_768"/>
          <p:cNvSpPr txBox="1"/>
          <p:nvPr>
            <p:ph idx="1" type="body"/>
          </p:nvPr>
        </p:nvSpPr>
        <p:spPr>
          <a:xfrm>
            <a:off x="838200" y="2162925"/>
            <a:ext cx="105156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3" name="Google Shape;113;g13d738efa72_0_7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ormorant Light"/>
                <a:ea typeface="Cormorant Light"/>
                <a:cs typeface="Cormorant Light"/>
                <a:sym typeface="Cormoran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3">
  <p:cSld name="OBJECT_4">
    <p:spTree>
      <p:nvGrpSpPr>
        <p:cNvPr id="114" name="Shape 114"/>
        <p:cNvGrpSpPr/>
        <p:nvPr/>
      </p:nvGrpSpPr>
      <p:grpSpPr>
        <a:xfrm>
          <a:off x="0" y="0"/>
          <a:ext cx="0" cy="0"/>
          <a:chOff x="0" y="0"/>
          <a:chExt cx="0" cy="0"/>
        </a:xfrm>
      </p:grpSpPr>
      <p:sp>
        <p:nvSpPr>
          <p:cNvPr id="115" name="Google Shape;115;gf4846aa7dd_0_6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gf4846aa7dd_0_6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17" name="Google Shape;117;gf4846aa7dd_0_6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f4846aa7dd_0_6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f4846aa7dd_0_641"/>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0" name="Shape 120"/>
        <p:cNvGrpSpPr/>
        <p:nvPr/>
      </p:nvGrpSpPr>
      <p:grpSpPr>
        <a:xfrm>
          <a:off x="0" y="0"/>
          <a:ext cx="0" cy="0"/>
          <a:chOff x="0" y="0"/>
          <a:chExt cx="0" cy="0"/>
        </a:xfrm>
      </p:grpSpPr>
      <p:sp>
        <p:nvSpPr>
          <p:cNvPr id="121" name="Google Shape;121;p49"/>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9"/>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4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4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26" name="Shape 126"/>
        <p:cNvGrpSpPr/>
        <p:nvPr/>
      </p:nvGrpSpPr>
      <p:grpSpPr>
        <a:xfrm>
          <a:off x="0" y="0"/>
          <a:ext cx="0" cy="0"/>
          <a:chOff x="0" y="0"/>
          <a:chExt cx="0" cy="0"/>
        </a:xfrm>
      </p:grpSpPr>
      <p:sp>
        <p:nvSpPr>
          <p:cNvPr id="127" name="Google Shape;127;gf4846aa7dd_0_118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f4846aa7dd_0_118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9" name="Google Shape;129;gf4846aa7dd_0_118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30" name="Google Shape;130;gf4846aa7dd_0_118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gf4846aa7dd_0_118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32" name="Google Shape;132;gf4846aa7dd_0_11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f4846aa7dd_0_11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f4846aa7dd_0_1184"/>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46"/>
          <p:cNvSpPr txBox="1"/>
          <p:nvPr>
            <p:ph type="title"/>
          </p:nvPr>
        </p:nvSpPr>
        <p:spPr>
          <a:xfrm>
            <a:off x="4025654" y="3205940"/>
            <a:ext cx="4140691" cy="54356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rgbClr val="00AEA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6"/>
          <p:cNvSpPr txBox="1"/>
          <p:nvPr>
            <p:ph idx="1" type="body"/>
          </p:nvPr>
        </p:nvSpPr>
        <p:spPr>
          <a:xfrm>
            <a:off x="925071" y="2583713"/>
            <a:ext cx="10341857" cy="390906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 name="Google Shape;25;p4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46"/>
          <p:cNvSpPr/>
          <p:nvPr/>
        </p:nvSpPr>
        <p:spPr>
          <a:xfrm>
            <a:off x="0" y="979731"/>
            <a:ext cx="5742757" cy="67061"/>
          </a:xfrm>
          <a:prstGeom prst="rect">
            <a:avLst/>
          </a:prstGeom>
          <a:solidFill>
            <a:srgbClr val="FD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 name="Google Shape;29;p46"/>
          <p:cNvPicPr preferRelativeResize="0"/>
          <p:nvPr/>
        </p:nvPicPr>
        <p:blipFill rotWithShape="1">
          <a:blip r:embed="rId2">
            <a:alphaModFix/>
          </a:blip>
          <a:srcRect b="10486" l="0" r="0" t="0"/>
          <a:stretch/>
        </p:blipFill>
        <p:spPr>
          <a:xfrm>
            <a:off x="1112945" y="267945"/>
            <a:ext cx="2711809" cy="664341"/>
          </a:xfrm>
          <a:prstGeom prst="rect">
            <a:avLst/>
          </a:prstGeom>
          <a:noFill/>
          <a:ln>
            <a:noFill/>
          </a:ln>
        </p:spPr>
      </p:pic>
      <p:pic>
        <p:nvPicPr>
          <p:cNvPr descr="OTRA – Observatorio de Transparencia Umanizales" id="30" name="Google Shape;30;p46"/>
          <p:cNvPicPr preferRelativeResize="0"/>
          <p:nvPr/>
        </p:nvPicPr>
        <p:blipFill rotWithShape="1">
          <a:blip r:embed="rId3">
            <a:alphaModFix/>
          </a:blip>
          <a:srcRect b="10521" l="0" r="0" t="12270"/>
          <a:stretch/>
        </p:blipFill>
        <p:spPr>
          <a:xfrm>
            <a:off x="0" y="0"/>
            <a:ext cx="1203811" cy="929443"/>
          </a:xfrm>
          <a:prstGeom prst="rect">
            <a:avLst/>
          </a:prstGeom>
          <a:noFill/>
          <a:ln>
            <a:noFill/>
          </a:ln>
        </p:spPr>
      </p:pic>
      <p:sp>
        <p:nvSpPr>
          <p:cNvPr id="31" name="Google Shape;31;p46"/>
          <p:cNvSpPr/>
          <p:nvPr/>
        </p:nvSpPr>
        <p:spPr>
          <a:xfrm>
            <a:off x="3824754" y="362992"/>
            <a:ext cx="1918003" cy="5664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6">
  <p:cSld name="OBJECT_7">
    <p:spTree>
      <p:nvGrpSpPr>
        <p:cNvPr id="135" name="Shape 135"/>
        <p:cNvGrpSpPr/>
        <p:nvPr/>
      </p:nvGrpSpPr>
      <p:grpSpPr>
        <a:xfrm>
          <a:off x="0" y="0"/>
          <a:ext cx="0" cy="0"/>
          <a:chOff x="0" y="0"/>
          <a:chExt cx="0" cy="0"/>
        </a:xfrm>
      </p:grpSpPr>
      <p:sp>
        <p:nvSpPr>
          <p:cNvPr id="136" name="Google Shape;136;gf4846aa7dd_0_15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f4846aa7dd_0_15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38" name="Google Shape;138;gf4846aa7dd_0_15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f4846aa7dd_0_15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f4846aa7dd_0_1508"/>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9">
  <p:cSld name="OBJECT_10">
    <p:spTree>
      <p:nvGrpSpPr>
        <p:cNvPr id="141" name="Shape 141"/>
        <p:cNvGrpSpPr/>
        <p:nvPr/>
      </p:nvGrpSpPr>
      <p:grpSpPr>
        <a:xfrm>
          <a:off x="0" y="0"/>
          <a:ext cx="0" cy="0"/>
          <a:chOff x="0" y="0"/>
          <a:chExt cx="0" cy="0"/>
        </a:xfrm>
      </p:grpSpPr>
      <p:sp>
        <p:nvSpPr>
          <p:cNvPr id="142" name="Google Shape;142;g13d738efa72_0_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13d738efa72_0_8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144" name="Google Shape;144;g13d738efa72_0_8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13d738efa72_0_8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13d738efa72_0_88"/>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 name="Shape 32"/>
        <p:cNvGrpSpPr/>
        <p:nvPr/>
      </p:nvGrpSpPr>
      <p:grpSpPr>
        <a:xfrm>
          <a:off x="0" y="0"/>
          <a:ext cx="0" cy="0"/>
          <a:chOff x="0" y="0"/>
          <a:chExt cx="0" cy="0"/>
        </a:xfrm>
      </p:grpSpPr>
      <p:sp>
        <p:nvSpPr>
          <p:cNvPr id="33" name="Google Shape;33;p47"/>
          <p:cNvSpPr txBox="1"/>
          <p:nvPr>
            <p:ph type="title"/>
          </p:nvPr>
        </p:nvSpPr>
        <p:spPr>
          <a:xfrm>
            <a:off x="4025654" y="3205940"/>
            <a:ext cx="4140691" cy="54356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rgbClr val="00AEA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7"/>
          <p:cNvSpPr/>
          <p:nvPr/>
        </p:nvSpPr>
        <p:spPr>
          <a:xfrm>
            <a:off x="0" y="979731"/>
            <a:ext cx="5742757" cy="67061"/>
          </a:xfrm>
          <a:prstGeom prst="rect">
            <a:avLst/>
          </a:prstGeom>
          <a:solidFill>
            <a:srgbClr val="FD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 name="Google Shape;38;p47"/>
          <p:cNvPicPr preferRelativeResize="0"/>
          <p:nvPr/>
        </p:nvPicPr>
        <p:blipFill rotWithShape="1">
          <a:blip r:embed="rId2">
            <a:alphaModFix/>
          </a:blip>
          <a:srcRect b="10486" l="0" r="0" t="0"/>
          <a:stretch/>
        </p:blipFill>
        <p:spPr>
          <a:xfrm>
            <a:off x="1112945" y="267945"/>
            <a:ext cx="2711809" cy="664341"/>
          </a:xfrm>
          <a:prstGeom prst="rect">
            <a:avLst/>
          </a:prstGeom>
          <a:noFill/>
          <a:ln>
            <a:noFill/>
          </a:ln>
        </p:spPr>
      </p:pic>
      <p:pic>
        <p:nvPicPr>
          <p:cNvPr descr="OTRA – Observatorio de Transparencia Umanizales" id="39" name="Google Shape;39;p47"/>
          <p:cNvPicPr preferRelativeResize="0"/>
          <p:nvPr/>
        </p:nvPicPr>
        <p:blipFill rotWithShape="1">
          <a:blip r:embed="rId3">
            <a:alphaModFix/>
          </a:blip>
          <a:srcRect b="10521" l="0" r="0" t="12270"/>
          <a:stretch/>
        </p:blipFill>
        <p:spPr>
          <a:xfrm>
            <a:off x="0" y="0"/>
            <a:ext cx="1203811" cy="929443"/>
          </a:xfrm>
          <a:prstGeom prst="rect">
            <a:avLst/>
          </a:prstGeom>
          <a:noFill/>
          <a:ln>
            <a:noFill/>
          </a:ln>
        </p:spPr>
      </p:pic>
      <p:sp>
        <p:nvSpPr>
          <p:cNvPr id="40" name="Google Shape;40;p47"/>
          <p:cNvSpPr/>
          <p:nvPr/>
        </p:nvSpPr>
        <p:spPr>
          <a:xfrm>
            <a:off x="3824754" y="362992"/>
            <a:ext cx="1918003" cy="5664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OBJECT_1">
    <p:spTree>
      <p:nvGrpSpPr>
        <p:cNvPr id="41" name="Shape 41"/>
        <p:cNvGrpSpPr/>
        <p:nvPr/>
      </p:nvGrpSpPr>
      <p:grpSpPr>
        <a:xfrm>
          <a:off x="0" y="0"/>
          <a:ext cx="0" cy="0"/>
          <a:chOff x="0" y="0"/>
          <a:chExt cx="0" cy="0"/>
        </a:xfrm>
      </p:grpSpPr>
      <p:sp>
        <p:nvSpPr>
          <p:cNvPr id="42" name="Google Shape;42;gf4846aa7dd_0_3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gf4846aa7dd_0_3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44" name="Google Shape;44;gf4846aa7dd_0_3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gf4846aa7dd_0_3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gf4846aa7dd_0_329"/>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g13d738efa72_0_7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9" name="Google Shape;49;g13d738efa72_0_7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g13d738efa72_0_77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erpo de texto">
  <p:cSld name="Cuerpo de texto">
    <p:spTree>
      <p:nvGrpSpPr>
        <p:cNvPr id="51" name="Shape 51"/>
        <p:cNvGrpSpPr/>
        <p:nvPr/>
      </p:nvGrpSpPr>
      <p:grpSpPr>
        <a:xfrm>
          <a:off x="0" y="0"/>
          <a:ext cx="0" cy="0"/>
          <a:chOff x="0" y="0"/>
          <a:chExt cx="0" cy="0"/>
        </a:xfrm>
      </p:grpSpPr>
      <p:sp>
        <p:nvSpPr>
          <p:cNvPr id="52" name="Google Shape;52;gf4846aa7dd_0_83"/>
          <p:cNvSpPr txBox="1"/>
          <p:nvPr>
            <p:ph type="title"/>
          </p:nvPr>
        </p:nvSpPr>
        <p:spPr>
          <a:xfrm>
            <a:off x="838200" y="128141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AFAA"/>
              </a:buClr>
              <a:buSzPts val="3400"/>
              <a:buFont typeface="Arial"/>
              <a:buNone/>
              <a:defRPr sz="3400">
                <a:solidFill>
                  <a:srgbClr val="00AFA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f4846aa7dd_0_83"/>
          <p:cNvSpPr txBox="1"/>
          <p:nvPr>
            <p:ph idx="1" type="body"/>
          </p:nvPr>
        </p:nvSpPr>
        <p:spPr>
          <a:xfrm>
            <a:off x="838200" y="2606978"/>
            <a:ext cx="10515600" cy="3612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gf4846aa7dd_0_8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2">
    <p:spTree>
      <p:nvGrpSpPr>
        <p:cNvPr id="55" name="Shape 55"/>
        <p:cNvGrpSpPr/>
        <p:nvPr/>
      </p:nvGrpSpPr>
      <p:grpSpPr>
        <a:xfrm>
          <a:off x="0" y="0"/>
          <a:ext cx="0" cy="0"/>
          <a:chOff x="0" y="0"/>
          <a:chExt cx="0" cy="0"/>
        </a:xfrm>
      </p:grpSpPr>
      <p:sp>
        <p:nvSpPr>
          <p:cNvPr id="56" name="Google Shape;56;gf4846aa7dd_0_4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f4846aa7dd_0_4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58" name="Google Shape;58;gf4846aa7dd_0_4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f4846aa7dd_0_4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f4846aa7dd_0_430"/>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sp>
        <p:nvSpPr>
          <p:cNvPr id="62" name="Google Shape;62;p48"/>
          <p:cNvSpPr txBox="1"/>
          <p:nvPr>
            <p:ph type="title"/>
          </p:nvPr>
        </p:nvSpPr>
        <p:spPr>
          <a:xfrm>
            <a:off x="4025654" y="3205940"/>
            <a:ext cx="4140691" cy="54356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rgbClr val="00AEA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8"/>
          <p:cNvSpPr txBox="1"/>
          <p:nvPr>
            <p:ph idx="1" type="body"/>
          </p:nvPr>
        </p:nvSpPr>
        <p:spPr>
          <a:xfrm>
            <a:off x="911225" y="2583713"/>
            <a:ext cx="4856480" cy="390906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4" name="Google Shape;64;p48"/>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4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4">
  <p:cSld name="OBJECT_5">
    <p:spTree>
      <p:nvGrpSpPr>
        <p:cNvPr id="68" name="Shape 68"/>
        <p:cNvGrpSpPr/>
        <p:nvPr/>
      </p:nvGrpSpPr>
      <p:grpSpPr>
        <a:xfrm>
          <a:off x="0" y="0"/>
          <a:ext cx="0" cy="0"/>
          <a:chOff x="0" y="0"/>
          <a:chExt cx="0" cy="0"/>
        </a:xfrm>
      </p:grpSpPr>
      <p:sp>
        <p:nvSpPr>
          <p:cNvPr id="69" name="Google Shape;69;gf4846aa7dd_0_7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f4846aa7dd_0_7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228600" lvl="5" marL="2743200" algn="l">
              <a:lnSpc>
                <a:spcPct val="90000"/>
              </a:lnSpc>
              <a:spcBef>
                <a:spcPts val="500"/>
              </a:spcBef>
              <a:spcAft>
                <a:spcPts val="0"/>
              </a:spcAft>
              <a:buClr>
                <a:schemeClr val="dk1"/>
              </a:buClr>
              <a:buSzPts val="1800"/>
              <a:buNone/>
              <a:defRPr/>
            </a:lvl6pPr>
            <a:lvl7pPr indent="-228600" lvl="6" marL="3200400" algn="l">
              <a:lnSpc>
                <a:spcPct val="90000"/>
              </a:lnSpc>
              <a:spcBef>
                <a:spcPts val="500"/>
              </a:spcBef>
              <a:spcAft>
                <a:spcPts val="0"/>
              </a:spcAft>
              <a:buClr>
                <a:schemeClr val="dk1"/>
              </a:buClr>
              <a:buSzPts val="1800"/>
              <a:buNone/>
              <a:defRPr/>
            </a:lvl7pPr>
            <a:lvl8pPr indent="-228600" lvl="7" marL="3657600" algn="l">
              <a:lnSpc>
                <a:spcPct val="90000"/>
              </a:lnSpc>
              <a:spcBef>
                <a:spcPts val="500"/>
              </a:spcBef>
              <a:spcAft>
                <a:spcPts val="0"/>
              </a:spcAft>
              <a:buClr>
                <a:schemeClr val="dk1"/>
              </a:buClr>
              <a:buSzPts val="1800"/>
              <a:buNone/>
              <a:defRPr/>
            </a:lvl8pPr>
            <a:lvl9pPr indent="-228600" lvl="8" marL="4114800" algn="l">
              <a:lnSpc>
                <a:spcPct val="90000"/>
              </a:lnSpc>
              <a:spcBef>
                <a:spcPts val="500"/>
              </a:spcBef>
              <a:spcAft>
                <a:spcPts val="0"/>
              </a:spcAft>
              <a:buClr>
                <a:schemeClr val="dk1"/>
              </a:buClr>
              <a:buSzPts val="1800"/>
              <a:buNone/>
              <a:defRPr/>
            </a:lvl9pPr>
          </a:lstStyle>
          <a:p/>
        </p:txBody>
      </p:sp>
      <p:sp>
        <p:nvSpPr>
          <p:cNvPr id="71" name="Google Shape;71;gf4846aa7dd_0_7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f4846aa7dd_0_7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f4846aa7dd_0_750"/>
          <p:cNvSpPr txBox="1"/>
          <p:nvPr>
            <p:ph idx="12" type="sldNum"/>
          </p:nvPr>
        </p:nvSpPr>
        <p:spPr>
          <a:xfrm>
            <a:off x="8610600" y="6356350"/>
            <a:ext cx="2743200" cy="369300"/>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1" Type="http://schemas.openxmlformats.org/officeDocument/2006/relationships/image" Target="../media/image4.jpg"/><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25"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4"/>
          <p:cNvSpPr/>
          <p:nvPr/>
        </p:nvSpPr>
        <p:spPr>
          <a:xfrm>
            <a:off x="9377361" y="6415087"/>
            <a:ext cx="2814955" cy="443230"/>
          </a:xfrm>
          <a:custGeom>
            <a:rect b="b" l="l" r="r" t="t"/>
            <a:pathLst>
              <a:path extrusionOk="0" h="443229" w="2814954">
                <a:moveTo>
                  <a:pt x="0" y="0"/>
                </a:moveTo>
                <a:lnTo>
                  <a:pt x="2814636" y="0"/>
                </a:lnTo>
                <a:lnTo>
                  <a:pt x="2814636" y="442912"/>
                </a:lnTo>
                <a:lnTo>
                  <a:pt x="0" y="442912"/>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4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 name="Google Shape;8;p44"/>
          <p:cNvSpPr/>
          <p:nvPr/>
        </p:nvSpPr>
        <p:spPr>
          <a:xfrm>
            <a:off x="9501186" y="6510336"/>
            <a:ext cx="252729" cy="252729"/>
          </a:xfrm>
          <a:custGeom>
            <a:rect b="b" l="l" r="r" t="t"/>
            <a:pathLst>
              <a:path extrusionOk="0" h="252729" w="252729">
                <a:moveTo>
                  <a:pt x="0" y="0"/>
                </a:moveTo>
                <a:lnTo>
                  <a:pt x="252411" y="0"/>
                </a:lnTo>
                <a:lnTo>
                  <a:pt x="252411" y="252412"/>
                </a:lnTo>
                <a:lnTo>
                  <a:pt x="0" y="252412"/>
                </a:lnTo>
                <a:lnTo>
                  <a:pt x="0" y="0"/>
                </a:lnTo>
                <a:close/>
              </a:path>
            </a:pathLst>
          </a:custGeom>
          <a:solidFill>
            <a:srgbClr val="FCDE6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 name="Google Shape;9;p44"/>
          <p:cNvSpPr txBox="1"/>
          <p:nvPr>
            <p:ph type="title"/>
          </p:nvPr>
        </p:nvSpPr>
        <p:spPr>
          <a:xfrm>
            <a:off x="4025654" y="3205940"/>
            <a:ext cx="4140691" cy="54356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3400" u="none" cap="none" strike="noStrike">
                <a:solidFill>
                  <a:srgbClr val="00AEA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44"/>
          <p:cNvSpPr txBox="1"/>
          <p:nvPr>
            <p:ph idx="1" type="body"/>
          </p:nvPr>
        </p:nvSpPr>
        <p:spPr>
          <a:xfrm>
            <a:off x="925071" y="2583713"/>
            <a:ext cx="10341857" cy="390906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1" name="Google Shape;11;p4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44"/>
          <p:cNvSpPr/>
          <p:nvPr/>
        </p:nvSpPr>
        <p:spPr>
          <a:xfrm>
            <a:off x="0" y="979731"/>
            <a:ext cx="5742757" cy="67061"/>
          </a:xfrm>
          <a:prstGeom prst="rect">
            <a:avLst/>
          </a:prstGeom>
          <a:solidFill>
            <a:srgbClr val="FD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 name="Google Shape;15;p44"/>
          <p:cNvPicPr preferRelativeResize="0"/>
          <p:nvPr/>
        </p:nvPicPr>
        <p:blipFill rotWithShape="1">
          <a:blip r:embed="rId1">
            <a:alphaModFix/>
          </a:blip>
          <a:srcRect b="10486" l="0" r="0" t="0"/>
          <a:stretch/>
        </p:blipFill>
        <p:spPr>
          <a:xfrm>
            <a:off x="1112945" y="267945"/>
            <a:ext cx="2711809" cy="664341"/>
          </a:xfrm>
          <a:prstGeom prst="rect">
            <a:avLst/>
          </a:prstGeom>
          <a:noFill/>
          <a:ln>
            <a:noFill/>
          </a:ln>
        </p:spPr>
      </p:pic>
      <p:pic>
        <p:nvPicPr>
          <p:cNvPr descr="OTRA – Observatorio de Transparencia Umanizales" id="16" name="Google Shape;16;p44"/>
          <p:cNvPicPr preferRelativeResize="0"/>
          <p:nvPr/>
        </p:nvPicPr>
        <p:blipFill rotWithShape="1">
          <a:blip r:embed="rId2">
            <a:alphaModFix/>
          </a:blip>
          <a:srcRect b="10521" l="0" r="0" t="12270"/>
          <a:stretch/>
        </p:blipFill>
        <p:spPr>
          <a:xfrm>
            <a:off x="0" y="0"/>
            <a:ext cx="1203811" cy="929443"/>
          </a:xfrm>
          <a:prstGeom prst="rect">
            <a:avLst/>
          </a:prstGeom>
          <a:noFill/>
          <a:ln>
            <a:noFill/>
          </a:ln>
        </p:spPr>
      </p:pic>
      <p:sp>
        <p:nvSpPr>
          <p:cNvPr id="17" name="Google Shape;17;p44"/>
          <p:cNvSpPr/>
          <p:nvPr/>
        </p:nvSpPr>
        <p:spPr>
          <a:xfrm>
            <a:off x="3824754" y="362992"/>
            <a:ext cx="1918003" cy="56645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colab.research.google.com/drive/13IoTXdzZWIIgaFfWhXy7y742JZ7rx0i5?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hyperlink" Target="https://www.jetbrains.com/idea/promo/?source=google&amp;medium=cpc&amp;campaign=395433260&amp;term=intellij%20IDEA&amp;content=&amp;msclkid=4046e190ee1b1479c236857033e1e2e9&amp;utm_source=bing&amp;utm_medium=cpc&amp;utm_campaign=EMEA_en_ES_IDEA_Branded&amp;utm_term=intellij%20IDEA&amp;utm_content=intellij%20ide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hyperlink" Target="https://netbeans.apach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hyperlink" Target="https://code.visualstudio.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hyperlink" Target="https://colab.research.google.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hyperlink" Target="https://colab.research.google.com/drive/13IoTXdzZWIIgaFfWhXy7y742JZ7rx0i5?usp=drive_link"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hyperlink" Target="https://docs.oracle.com/javase/tutorial/java/nutsandbolts/_keywords.html" TargetMode="External"/><Relationship Id="rId5" Type="http://schemas.openxmlformats.org/officeDocument/2006/relationships/hyperlink" Target="https://docs.python.org/3.7/reference/lexical_analysis.html#keywords" TargetMode="External"/><Relationship Id="rId6"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52.gif"/><Relationship Id="rId5"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ocs.google.com/document/d/1Gcown4dyCiZR3c97irerpqM_uFQqt6OI/edit?usp=sharing&amp;ouid=100374191369911989354&amp;rtpof=true&amp;sd=true" TargetMode="External"/><Relationship Id="rId4" Type="http://schemas.openxmlformats.org/officeDocument/2006/relationships/hyperlink" Target="https://docs.google.com/forms/d/e/1FAIpQLSezbE4caI3wEYgjyQcHTALj6YI6CQ7b6BLbSQDV7JXfhLTUMg/viewform?usp=sf_link" TargetMode="External"/><Relationship Id="rId5"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 name="Shape 150"/>
        <p:cNvGrpSpPr/>
        <p:nvPr/>
      </p:nvGrpSpPr>
      <p:grpSpPr>
        <a:xfrm>
          <a:off x="0" y="0"/>
          <a:ext cx="0" cy="0"/>
          <a:chOff x="0" y="0"/>
          <a:chExt cx="0" cy="0"/>
        </a:xfrm>
      </p:grpSpPr>
      <p:sp>
        <p:nvSpPr>
          <p:cNvPr id="151" name="Google Shape;151;p1"/>
          <p:cNvSpPr/>
          <p:nvPr/>
        </p:nvSpPr>
        <p:spPr>
          <a:xfrm>
            <a:off x="4665662" y="5356225"/>
            <a:ext cx="7526655" cy="150177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1"/>
          <p:cNvSpPr/>
          <p:nvPr/>
        </p:nvSpPr>
        <p:spPr>
          <a:xfrm>
            <a:off x="0" y="1725611"/>
            <a:ext cx="1389380" cy="5132705"/>
          </a:xfrm>
          <a:custGeom>
            <a:rect b="b" l="l" r="r" t="t"/>
            <a:pathLst>
              <a:path extrusionOk="0" h="5132705" w="1389380">
                <a:moveTo>
                  <a:pt x="0" y="0"/>
                </a:moveTo>
                <a:lnTo>
                  <a:pt x="1389061" y="0"/>
                </a:lnTo>
                <a:lnTo>
                  <a:pt x="1389061"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1"/>
          <p:cNvSpPr/>
          <p:nvPr/>
        </p:nvSpPr>
        <p:spPr>
          <a:xfrm>
            <a:off x="4868862" y="5551487"/>
            <a:ext cx="386080" cy="384175"/>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4" name="Google Shape;154;p1"/>
          <p:cNvPicPr preferRelativeResize="0"/>
          <p:nvPr/>
        </p:nvPicPr>
        <p:blipFill rotWithShape="1">
          <a:blip r:embed="rId3">
            <a:alphaModFix/>
          </a:blip>
          <a:srcRect b="0" l="0" r="2190" t="0"/>
          <a:stretch/>
        </p:blipFill>
        <p:spPr>
          <a:xfrm>
            <a:off x="1888150" y="2387375"/>
            <a:ext cx="10304175" cy="2083250"/>
          </a:xfrm>
          <a:prstGeom prst="rect">
            <a:avLst/>
          </a:prstGeom>
          <a:noFill/>
          <a:ln>
            <a:noFill/>
          </a:ln>
        </p:spPr>
      </p:pic>
      <p:sp>
        <p:nvSpPr>
          <p:cNvPr id="155" name="Google Shape;155;p1"/>
          <p:cNvSpPr/>
          <p:nvPr/>
        </p:nvSpPr>
        <p:spPr>
          <a:xfrm>
            <a:off x="3124200" y="1462355"/>
            <a:ext cx="9067800" cy="152576"/>
          </a:xfrm>
          <a:custGeom>
            <a:rect b="b" l="l" r="r" t="t"/>
            <a:pathLst>
              <a:path extrusionOk="0" h="344805" w="9067800">
                <a:moveTo>
                  <a:pt x="0" y="0"/>
                </a:moveTo>
                <a:lnTo>
                  <a:pt x="9067799" y="0"/>
                </a:lnTo>
                <a:lnTo>
                  <a:pt x="9067799" y="344486"/>
                </a:lnTo>
                <a:lnTo>
                  <a:pt x="0" y="344486"/>
                </a:lnTo>
                <a:lnTo>
                  <a:pt x="0" y="0"/>
                </a:lnTo>
                <a:close/>
              </a:path>
            </a:pathLst>
          </a:custGeom>
          <a:solidFill>
            <a:srgbClr val="003870"/>
          </a:solidFill>
          <a:ln cap="flat" cmpd="sng" w="9525">
            <a:solidFill>
              <a:srgbClr val="00387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6" name="Google Shape;156;p1"/>
          <p:cNvPicPr preferRelativeResize="0"/>
          <p:nvPr/>
        </p:nvPicPr>
        <p:blipFill rotWithShape="1">
          <a:blip r:embed="rId4">
            <a:alphaModFix/>
          </a:blip>
          <a:srcRect b="17580" l="0" r="0" t="17296"/>
          <a:stretch/>
        </p:blipFill>
        <p:spPr>
          <a:xfrm>
            <a:off x="3533413" y="178125"/>
            <a:ext cx="2825825" cy="1051600"/>
          </a:xfrm>
          <a:prstGeom prst="rect">
            <a:avLst/>
          </a:prstGeom>
          <a:noFill/>
          <a:ln>
            <a:noFill/>
          </a:ln>
        </p:spPr>
      </p:pic>
      <p:sp>
        <p:nvSpPr>
          <p:cNvPr id="157" name="Google Shape;157;p1"/>
          <p:cNvSpPr txBox="1"/>
          <p:nvPr/>
        </p:nvSpPr>
        <p:spPr>
          <a:xfrm>
            <a:off x="6445788" y="3653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158" name="Google Shape;158;p1"/>
          <p:cNvSpPr/>
          <p:nvPr/>
        </p:nvSpPr>
        <p:spPr>
          <a:xfrm>
            <a:off x="6341088" y="4657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sp>
        <p:nvSpPr>
          <p:cNvPr id="279" name="Google Shape;279;g1dc4262e295_0_12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g1dc4262e295_0_124"/>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81" name="Google Shape;281;g1dc4262e295_0_124"/>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282" name="Google Shape;282;g1dc4262e295_0_12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dc4262e295_0_12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84" name="Google Shape;284;g1dc4262e295_0_12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1dc4262e295_0_124"/>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286" name="Google Shape;286;g1dc4262e295_0_12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g1dc4262e295_0_12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g1dc4262e295_0_124"/>
          <p:cNvSpPr txBox="1"/>
          <p:nvPr/>
        </p:nvSpPr>
        <p:spPr>
          <a:xfrm>
            <a:off x="1039025" y="2085800"/>
            <a:ext cx="95598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“En la mayoría de los lenguajes de programación, los datos son de diferentes tipos y se manejan a través del uso de variables”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Una variable almacena un dato, por ejemplo, un dato numérico. Así como existen diferentes tipos de datos, también existen diferentes tipos de variables.</a:t>
            </a:r>
            <a:endParaRPr b="0" i="0" sz="2000" u="none" cap="none" strike="noStrike">
              <a:solidFill>
                <a:srgbClr val="000000"/>
              </a:solidFill>
              <a:latin typeface="Trebuchet MS"/>
              <a:ea typeface="Trebuchet MS"/>
              <a:cs typeface="Trebuchet MS"/>
              <a:sym typeface="Trebuchet MS"/>
            </a:endParaRPr>
          </a:p>
        </p:txBody>
      </p:sp>
      <p:sp>
        <p:nvSpPr>
          <p:cNvPr id="289" name="Google Shape;289;g1dc4262e295_0_124"/>
          <p:cNvSpPr txBox="1"/>
          <p:nvPr>
            <p:ph type="title"/>
          </p:nvPr>
        </p:nvSpPr>
        <p:spPr>
          <a:xfrm>
            <a:off x="1108750" y="1599850"/>
            <a:ext cx="51813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Datos y Variables</a:t>
            </a:r>
            <a:endParaRPr sz="2500"/>
          </a:p>
        </p:txBody>
      </p:sp>
      <p:sp>
        <p:nvSpPr>
          <p:cNvPr id="290" name="Google Shape;290;g1dc4262e295_0_124"/>
          <p:cNvSpPr/>
          <p:nvPr/>
        </p:nvSpPr>
        <p:spPr>
          <a:xfrm>
            <a:off x="2397204" y="4543075"/>
            <a:ext cx="2212800" cy="1102500"/>
          </a:xfrm>
          <a:prstGeom prst="roundRect">
            <a:avLst>
              <a:gd fmla="val 16667"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Tipos de datos básicos</a:t>
            </a:r>
            <a:endParaRPr b="1" i="0" sz="1800" u="none" cap="none" strike="noStrike">
              <a:solidFill>
                <a:srgbClr val="000000"/>
              </a:solidFill>
              <a:latin typeface="Trebuchet MS"/>
              <a:ea typeface="Trebuchet MS"/>
              <a:cs typeface="Trebuchet MS"/>
              <a:sym typeface="Trebuchet MS"/>
            </a:endParaRPr>
          </a:p>
        </p:txBody>
      </p:sp>
      <p:sp>
        <p:nvSpPr>
          <p:cNvPr id="291" name="Google Shape;291;g1dc4262e295_0_124"/>
          <p:cNvSpPr/>
          <p:nvPr/>
        </p:nvSpPr>
        <p:spPr>
          <a:xfrm>
            <a:off x="5583750" y="3910650"/>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Numericos</a:t>
            </a:r>
            <a:endParaRPr b="1" i="0" sz="1800" u="none" cap="none" strike="noStrike">
              <a:solidFill>
                <a:srgbClr val="000000"/>
              </a:solidFill>
              <a:latin typeface="Trebuchet MS"/>
              <a:ea typeface="Trebuchet MS"/>
              <a:cs typeface="Trebuchet MS"/>
              <a:sym typeface="Trebuchet MS"/>
            </a:endParaRPr>
          </a:p>
        </p:txBody>
      </p:sp>
      <p:sp>
        <p:nvSpPr>
          <p:cNvPr id="292" name="Google Shape;292;g1dc4262e295_0_124"/>
          <p:cNvSpPr/>
          <p:nvPr/>
        </p:nvSpPr>
        <p:spPr>
          <a:xfrm>
            <a:off x="5583750" y="4755775"/>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Lógicos</a:t>
            </a:r>
            <a:endParaRPr b="1" i="0" sz="1800" u="none" cap="none" strike="noStrike">
              <a:solidFill>
                <a:srgbClr val="000000"/>
              </a:solidFill>
              <a:latin typeface="Trebuchet MS"/>
              <a:ea typeface="Trebuchet MS"/>
              <a:cs typeface="Trebuchet MS"/>
              <a:sym typeface="Trebuchet MS"/>
            </a:endParaRPr>
          </a:p>
        </p:txBody>
      </p:sp>
      <p:cxnSp>
        <p:nvCxnSpPr>
          <p:cNvPr id="293" name="Google Shape;293;g1dc4262e295_0_124"/>
          <p:cNvCxnSpPr>
            <a:stCxn id="290" idx="3"/>
            <a:endCxn id="291" idx="1"/>
          </p:cNvCxnSpPr>
          <p:nvPr/>
        </p:nvCxnSpPr>
        <p:spPr>
          <a:xfrm flipH="1" rot="10800000">
            <a:off x="4610004" y="4249225"/>
            <a:ext cx="973800" cy="845100"/>
          </a:xfrm>
          <a:prstGeom prst="straightConnector1">
            <a:avLst/>
          </a:prstGeom>
          <a:noFill/>
          <a:ln cap="flat" cmpd="sng" w="38100">
            <a:solidFill>
              <a:schemeClr val="accent1"/>
            </a:solidFill>
            <a:prstDash val="solid"/>
            <a:round/>
            <a:headEnd len="sm" w="sm" type="none"/>
            <a:tailEnd len="med" w="med" type="triangle"/>
          </a:ln>
        </p:spPr>
      </p:cxnSp>
      <p:cxnSp>
        <p:nvCxnSpPr>
          <p:cNvPr id="294" name="Google Shape;294;g1dc4262e295_0_124"/>
          <p:cNvCxnSpPr>
            <a:stCxn id="290" idx="3"/>
            <a:endCxn id="292" idx="1"/>
          </p:cNvCxnSpPr>
          <p:nvPr/>
        </p:nvCxnSpPr>
        <p:spPr>
          <a:xfrm>
            <a:off x="4610004" y="5094325"/>
            <a:ext cx="973800" cy="0"/>
          </a:xfrm>
          <a:prstGeom prst="straightConnector1">
            <a:avLst/>
          </a:prstGeom>
          <a:noFill/>
          <a:ln cap="flat" cmpd="sng" w="38100">
            <a:solidFill>
              <a:schemeClr val="accent1"/>
            </a:solidFill>
            <a:prstDash val="solid"/>
            <a:round/>
            <a:headEnd len="sm" w="sm" type="none"/>
            <a:tailEnd len="med" w="med" type="triangle"/>
          </a:ln>
        </p:spPr>
      </p:cxnSp>
      <p:sp>
        <p:nvSpPr>
          <p:cNvPr id="295" name="Google Shape;295;g1dc4262e295_0_124"/>
          <p:cNvSpPr txBox="1"/>
          <p:nvPr/>
        </p:nvSpPr>
        <p:spPr>
          <a:xfrm>
            <a:off x="8025700" y="4049100"/>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Entero, real</a:t>
            </a:r>
            <a:endParaRPr b="0" i="1" sz="1400" u="none" cap="none" strike="noStrike">
              <a:solidFill>
                <a:srgbClr val="000000"/>
              </a:solidFill>
              <a:latin typeface="Trebuchet MS"/>
              <a:ea typeface="Trebuchet MS"/>
              <a:cs typeface="Trebuchet MS"/>
              <a:sym typeface="Trebuchet MS"/>
            </a:endParaRPr>
          </a:p>
        </p:txBody>
      </p:sp>
      <p:sp>
        <p:nvSpPr>
          <p:cNvPr id="296" name="Google Shape;296;g1dc4262e295_0_124"/>
          <p:cNvSpPr txBox="1"/>
          <p:nvPr/>
        </p:nvSpPr>
        <p:spPr>
          <a:xfrm>
            <a:off x="8025700" y="4887425"/>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boolean</a:t>
            </a:r>
            <a:endParaRPr b="0" i="1"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g1dc743fe8cf_0_87"/>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g1dc743fe8cf_0_87"/>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03" name="Google Shape;303;g1dc743fe8cf_0_87"/>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04" name="Google Shape;304;g1dc743fe8cf_0_87"/>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dc743fe8cf_0_87"/>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06" name="Google Shape;306;g1dc743fe8cf_0_87"/>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1dc743fe8cf_0_87"/>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308" name="Google Shape;308;g1dc743fe8cf_0_87"/>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g1dc743fe8cf_0_87"/>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g1dc743fe8cf_0_87"/>
          <p:cNvSpPr txBox="1"/>
          <p:nvPr/>
        </p:nvSpPr>
        <p:spPr>
          <a:xfrm>
            <a:off x="1039025" y="2085800"/>
            <a:ext cx="95598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“En la mayoría de los lenguajes de programación, los datos son de diferentes tipos y se manejan a través del uso de variables”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Una variable almacena un dato, por ejemplo, un dato numérico. Así como existen diferentes tipos de datos, también existen diferentes tipos de variables.</a:t>
            </a:r>
            <a:endParaRPr b="0" i="0" sz="2000" u="none" cap="none" strike="noStrike">
              <a:solidFill>
                <a:srgbClr val="000000"/>
              </a:solidFill>
              <a:latin typeface="Trebuchet MS"/>
              <a:ea typeface="Trebuchet MS"/>
              <a:cs typeface="Trebuchet MS"/>
              <a:sym typeface="Trebuchet MS"/>
            </a:endParaRPr>
          </a:p>
        </p:txBody>
      </p:sp>
      <p:sp>
        <p:nvSpPr>
          <p:cNvPr id="311" name="Google Shape;311;g1dc743fe8cf_0_87"/>
          <p:cNvSpPr txBox="1"/>
          <p:nvPr>
            <p:ph type="title"/>
          </p:nvPr>
        </p:nvSpPr>
        <p:spPr>
          <a:xfrm>
            <a:off x="1108750" y="1599850"/>
            <a:ext cx="51813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Datos y Variables</a:t>
            </a:r>
            <a:endParaRPr sz="2500"/>
          </a:p>
        </p:txBody>
      </p:sp>
      <p:sp>
        <p:nvSpPr>
          <p:cNvPr id="312" name="Google Shape;312;g1dc743fe8cf_0_87"/>
          <p:cNvSpPr/>
          <p:nvPr/>
        </p:nvSpPr>
        <p:spPr>
          <a:xfrm>
            <a:off x="2397204" y="4543075"/>
            <a:ext cx="2212800" cy="1102500"/>
          </a:xfrm>
          <a:prstGeom prst="roundRect">
            <a:avLst>
              <a:gd fmla="val 16667"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Tipos de datos básicos</a:t>
            </a:r>
            <a:endParaRPr b="1" i="0" sz="1800" u="none" cap="none" strike="noStrike">
              <a:solidFill>
                <a:srgbClr val="000000"/>
              </a:solidFill>
              <a:latin typeface="Trebuchet MS"/>
              <a:ea typeface="Trebuchet MS"/>
              <a:cs typeface="Trebuchet MS"/>
              <a:sym typeface="Trebuchet MS"/>
            </a:endParaRPr>
          </a:p>
        </p:txBody>
      </p:sp>
      <p:sp>
        <p:nvSpPr>
          <p:cNvPr id="313" name="Google Shape;313;g1dc743fe8cf_0_87"/>
          <p:cNvSpPr/>
          <p:nvPr/>
        </p:nvSpPr>
        <p:spPr>
          <a:xfrm>
            <a:off x="5583750" y="3910650"/>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Numericos</a:t>
            </a:r>
            <a:endParaRPr b="1" i="0" sz="1800" u="none" cap="none" strike="noStrike">
              <a:solidFill>
                <a:srgbClr val="000000"/>
              </a:solidFill>
              <a:latin typeface="Trebuchet MS"/>
              <a:ea typeface="Trebuchet MS"/>
              <a:cs typeface="Trebuchet MS"/>
              <a:sym typeface="Trebuchet MS"/>
            </a:endParaRPr>
          </a:p>
        </p:txBody>
      </p:sp>
      <p:sp>
        <p:nvSpPr>
          <p:cNvPr id="314" name="Google Shape;314;g1dc743fe8cf_0_87"/>
          <p:cNvSpPr/>
          <p:nvPr/>
        </p:nvSpPr>
        <p:spPr>
          <a:xfrm>
            <a:off x="5583750" y="4755775"/>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Lógicos</a:t>
            </a:r>
            <a:endParaRPr b="1" i="0" sz="1800" u="none" cap="none" strike="noStrike">
              <a:solidFill>
                <a:srgbClr val="000000"/>
              </a:solidFill>
              <a:latin typeface="Trebuchet MS"/>
              <a:ea typeface="Trebuchet MS"/>
              <a:cs typeface="Trebuchet MS"/>
              <a:sym typeface="Trebuchet MS"/>
            </a:endParaRPr>
          </a:p>
        </p:txBody>
      </p:sp>
      <p:sp>
        <p:nvSpPr>
          <p:cNvPr id="315" name="Google Shape;315;g1dc743fe8cf_0_87"/>
          <p:cNvSpPr/>
          <p:nvPr/>
        </p:nvSpPr>
        <p:spPr>
          <a:xfrm>
            <a:off x="5583750" y="5600900"/>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Carácter</a:t>
            </a:r>
            <a:endParaRPr b="1" i="0" sz="1800" u="none" cap="none" strike="noStrike">
              <a:solidFill>
                <a:srgbClr val="000000"/>
              </a:solidFill>
              <a:latin typeface="Trebuchet MS"/>
              <a:ea typeface="Trebuchet MS"/>
              <a:cs typeface="Trebuchet MS"/>
              <a:sym typeface="Trebuchet MS"/>
            </a:endParaRPr>
          </a:p>
        </p:txBody>
      </p:sp>
      <p:cxnSp>
        <p:nvCxnSpPr>
          <p:cNvPr id="316" name="Google Shape;316;g1dc743fe8cf_0_87"/>
          <p:cNvCxnSpPr>
            <a:stCxn id="312" idx="3"/>
            <a:endCxn id="313" idx="1"/>
          </p:cNvCxnSpPr>
          <p:nvPr/>
        </p:nvCxnSpPr>
        <p:spPr>
          <a:xfrm flipH="1" rot="10800000">
            <a:off x="4610004" y="4249225"/>
            <a:ext cx="973800" cy="845100"/>
          </a:xfrm>
          <a:prstGeom prst="straightConnector1">
            <a:avLst/>
          </a:prstGeom>
          <a:noFill/>
          <a:ln cap="flat" cmpd="sng" w="38100">
            <a:solidFill>
              <a:schemeClr val="accent1"/>
            </a:solidFill>
            <a:prstDash val="solid"/>
            <a:round/>
            <a:headEnd len="sm" w="sm" type="none"/>
            <a:tailEnd len="med" w="med" type="triangle"/>
          </a:ln>
        </p:spPr>
      </p:cxnSp>
      <p:cxnSp>
        <p:nvCxnSpPr>
          <p:cNvPr id="317" name="Google Shape;317;g1dc743fe8cf_0_87"/>
          <p:cNvCxnSpPr>
            <a:stCxn id="312" idx="3"/>
            <a:endCxn id="314" idx="1"/>
          </p:cNvCxnSpPr>
          <p:nvPr/>
        </p:nvCxnSpPr>
        <p:spPr>
          <a:xfrm>
            <a:off x="4610004" y="5094325"/>
            <a:ext cx="973800" cy="0"/>
          </a:xfrm>
          <a:prstGeom prst="straightConnector1">
            <a:avLst/>
          </a:prstGeom>
          <a:noFill/>
          <a:ln cap="flat" cmpd="sng" w="38100">
            <a:solidFill>
              <a:schemeClr val="accent1"/>
            </a:solidFill>
            <a:prstDash val="solid"/>
            <a:round/>
            <a:headEnd len="sm" w="sm" type="none"/>
            <a:tailEnd len="med" w="med" type="triangle"/>
          </a:ln>
        </p:spPr>
      </p:cxnSp>
      <p:cxnSp>
        <p:nvCxnSpPr>
          <p:cNvPr id="318" name="Google Shape;318;g1dc743fe8cf_0_87"/>
          <p:cNvCxnSpPr>
            <a:stCxn id="312" idx="3"/>
            <a:endCxn id="315" idx="1"/>
          </p:cNvCxnSpPr>
          <p:nvPr/>
        </p:nvCxnSpPr>
        <p:spPr>
          <a:xfrm>
            <a:off x="4610004" y="5094325"/>
            <a:ext cx="973800" cy="845100"/>
          </a:xfrm>
          <a:prstGeom prst="straightConnector1">
            <a:avLst/>
          </a:prstGeom>
          <a:noFill/>
          <a:ln cap="flat" cmpd="sng" w="38100">
            <a:solidFill>
              <a:schemeClr val="accent1"/>
            </a:solidFill>
            <a:prstDash val="solid"/>
            <a:round/>
            <a:headEnd len="sm" w="sm" type="none"/>
            <a:tailEnd len="med" w="med" type="triangle"/>
          </a:ln>
        </p:spPr>
      </p:cxnSp>
      <p:sp>
        <p:nvSpPr>
          <p:cNvPr id="319" name="Google Shape;319;g1dc743fe8cf_0_87"/>
          <p:cNvSpPr txBox="1"/>
          <p:nvPr/>
        </p:nvSpPr>
        <p:spPr>
          <a:xfrm>
            <a:off x="8025700" y="4049100"/>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Entero, real</a:t>
            </a:r>
            <a:endParaRPr b="0" i="1" sz="1400" u="none" cap="none" strike="noStrike">
              <a:solidFill>
                <a:srgbClr val="000000"/>
              </a:solidFill>
              <a:latin typeface="Trebuchet MS"/>
              <a:ea typeface="Trebuchet MS"/>
              <a:cs typeface="Trebuchet MS"/>
              <a:sym typeface="Trebuchet MS"/>
            </a:endParaRPr>
          </a:p>
        </p:txBody>
      </p:sp>
      <p:sp>
        <p:nvSpPr>
          <p:cNvPr id="320" name="Google Shape;320;g1dc743fe8cf_0_87"/>
          <p:cNvSpPr txBox="1"/>
          <p:nvPr/>
        </p:nvSpPr>
        <p:spPr>
          <a:xfrm>
            <a:off x="8025700" y="4887425"/>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boolean</a:t>
            </a:r>
            <a:endParaRPr b="0" i="1" sz="1400" u="none" cap="none" strike="noStrike">
              <a:solidFill>
                <a:srgbClr val="000000"/>
              </a:solidFill>
              <a:latin typeface="Trebuchet MS"/>
              <a:ea typeface="Trebuchet MS"/>
              <a:cs typeface="Trebuchet MS"/>
              <a:sym typeface="Trebuchet MS"/>
            </a:endParaRPr>
          </a:p>
        </p:txBody>
      </p:sp>
      <p:sp>
        <p:nvSpPr>
          <p:cNvPr id="321" name="Google Shape;321;g1dc743fe8cf_0_87"/>
          <p:cNvSpPr txBox="1"/>
          <p:nvPr/>
        </p:nvSpPr>
        <p:spPr>
          <a:xfrm>
            <a:off x="8025700" y="5725750"/>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Carácter, cadena</a:t>
            </a:r>
            <a:endParaRPr b="0" i="1"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sp>
        <p:nvSpPr>
          <p:cNvPr id="326" name="Google Shape;326;g1dc743fe8cf_0_11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g1dc743fe8cf_0_111"/>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8" name="Google Shape;328;g1dc743fe8cf_0_11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29" name="Google Shape;329;g1dc743fe8cf_0_11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dc743fe8cf_0_11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31" name="Google Shape;331;g1dc743fe8cf_0_11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dc743fe8cf_0_111"/>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333" name="Google Shape;333;g1dc743fe8cf_0_11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g1dc743fe8cf_0_11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g1dc743fe8cf_0_111"/>
          <p:cNvSpPr txBox="1"/>
          <p:nvPr>
            <p:ph type="title"/>
          </p:nvPr>
        </p:nvSpPr>
        <p:spPr>
          <a:xfrm>
            <a:off x="633875" y="1718288"/>
            <a:ext cx="54240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Tipos numéricos enteros - </a:t>
            </a:r>
            <a:r>
              <a:rPr i="1" lang="en-US" sz="2500"/>
              <a:t>primitivos</a:t>
            </a:r>
            <a:endParaRPr i="1" sz="2500"/>
          </a:p>
        </p:txBody>
      </p:sp>
      <p:pic>
        <p:nvPicPr>
          <p:cNvPr id="336" name="Google Shape;336;g1dc743fe8cf_0_111"/>
          <p:cNvPicPr preferRelativeResize="0"/>
          <p:nvPr/>
        </p:nvPicPr>
        <p:blipFill rotWithShape="1">
          <a:blip r:embed="rId4">
            <a:alphaModFix/>
          </a:blip>
          <a:srcRect b="0" l="0" r="0" t="0"/>
          <a:stretch/>
        </p:blipFill>
        <p:spPr>
          <a:xfrm>
            <a:off x="633879" y="2623163"/>
            <a:ext cx="11153775" cy="261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0" name="Shape 340"/>
        <p:cNvGrpSpPr/>
        <p:nvPr/>
      </p:nvGrpSpPr>
      <p:grpSpPr>
        <a:xfrm>
          <a:off x="0" y="0"/>
          <a:ext cx="0" cy="0"/>
          <a:chOff x="0" y="0"/>
          <a:chExt cx="0" cy="0"/>
        </a:xfrm>
      </p:grpSpPr>
      <p:sp>
        <p:nvSpPr>
          <p:cNvPr id="341" name="Google Shape;341;g1dc743fe8cf_0_135"/>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g1dc743fe8cf_0_135"/>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3" name="Google Shape;343;g1dc743fe8cf_0_135"/>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44" name="Google Shape;344;g1dc743fe8cf_0_135"/>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dc743fe8cf_0_135"/>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46" name="Google Shape;346;g1dc743fe8cf_0_135"/>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dc743fe8cf_0_135"/>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348" name="Google Shape;348;g1dc743fe8cf_0_135"/>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g1dc743fe8cf_0_135"/>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g1dc743fe8cf_0_135"/>
          <p:cNvSpPr txBox="1"/>
          <p:nvPr>
            <p:ph type="title"/>
          </p:nvPr>
        </p:nvSpPr>
        <p:spPr>
          <a:xfrm>
            <a:off x="830350" y="1771850"/>
            <a:ext cx="63765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Tipos numéricos punto flotante - </a:t>
            </a:r>
            <a:r>
              <a:rPr i="1" lang="en-US" sz="2500"/>
              <a:t>primitivos</a:t>
            </a:r>
            <a:endParaRPr i="1" sz="2500"/>
          </a:p>
        </p:txBody>
      </p:sp>
      <p:pic>
        <p:nvPicPr>
          <p:cNvPr id="351" name="Google Shape;351;g1dc743fe8cf_0_135"/>
          <p:cNvPicPr preferRelativeResize="0"/>
          <p:nvPr/>
        </p:nvPicPr>
        <p:blipFill rotWithShape="1">
          <a:blip r:embed="rId4">
            <a:alphaModFix/>
          </a:blip>
          <a:srcRect b="0" l="0" r="0" t="0"/>
          <a:stretch/>
        </p:blipFill>
        <p:spPr>
          <a:xfrm>
            <a:off x="920020" y="2730300"/>
            <a:ext cx="10687380" cy="19140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 name="Shape 355"/>
        <p:cNvGrpSpPr/>
        <p:nvPr/>
      </p:nvGrpSpPr>
      <p:grpSpPr>
        <a:xfrm>
          <a:off x="0" y="0"/>
          <a:ext cx="0" cy="0"/>
          <a:chOff x="0" y="0"/>
          <a:chExt cx="0" cy="0"/>
        </a:xfrm>
      </p:grpSpPr>
      <p:sp>
        <p:nvSpPr>
          <p:cNvPr id="356" name="Google Shape;356;g1dc743fe8cf_0_149"/>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g1dc743fe8cf_0_149"/>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8" name="Google Shape;358;g1dc743fe8cf_0_149"/>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59" name="Google Shape;359;g1dc743fe8cf_0_149"/>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1dc743fe8cf_0_149"/>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61" name="Google Shape;361;g1dc743fe8cf_0_149"/>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dc743fe8cf_0_149"/>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363" name="Google Shape;363;g1dc743fe8cf_0_149"/>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g1dc743fe8cf_0_149"/>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g1dc743fe8cf_0_149"/>
          <p:cNvSpPr txBox="1"/>
          <p:nvPr>
            <p:ph type="title"/>
          </p:nvPr>
        </p:nvSpPr>
        <p:spPr>
          <a:xfrm>
            <a:off x="786275" y="1932350"/>
            <a:ext cx="79560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extLst>
                  <a:ext uri="http://customooxmlschemas.google.com/">
                    <go:slidesCustomData xmlns:go="http://customooxmlschemas.google.com/" textRoundtripDataId="1"/>
                  </a:ext>
                </a:extLst>
              </a:rPr>
              <a:t>Booleanos y caracteres - </a:t>
            </a:r>
            <a:r>
              <a:rPr i="1" lang="en-US" sz="2500">
                <a:extLst>
                  <a:ext uri="http://customooxmlschemas.google.com/">
                    <go:slidesCustomData xmlns:go="http://customooxmlschemas.google.com/" textRoundtripDataId="2"/>
                  </a:ext>
                </a:extLst>
              </a:rPr>
              <a:t>primitivos</a:t>
            </a:r>
            <a:endParaRPr i="1" sz="2500"/>
          </a:p>
        </p:txBody>
      </p:sp>
      <p:pic>
        <p:nvPicPr>
          <p:cNvPr id="366" name="Google Shape;366;g1dc743fe8cf_0_149"/>
          <p:cNvPicPr preferRelativeResize="0"/>
          <p:nvPr/>
        </p:nvPicPr>
        <p:blipFill rotWithShape="1">
          <a:blip r:embed="rId4">
            <a:alphaModFix/>
          </a:blip>
          <a:srcRect b="0" l="0" r="0" t="0"/>
          <a:stretch/>
        </p:blipFill>
        <p:spPr>
          <a:xfrm>
            <a:off x="672704" y="2915288"/>
            <a:ext cx="11144250" cy="1343025"/>
          </a:xfrm>
          <a:prstGeom prst="rect">
            <a:avLst/>
          </a:prstGeom>
          <a:noFill/>
          <a:ln>
            <a:noFill/>
          </a:ln>
        </p:spPr>
      </p:pic>
      <p:sp>
        <p:nvSpPr>
          <p:cNvPr id="367" name="Google Shape;367;g1dc743fe8cf_0_149"/>
          <p:cNvSpPr txBox="1"/>
          <p:nvPr>
            <p:ph type="title"/>
          </p:nvPr>
        </p:nvSpPr>
        <p:spPr>
          <a:xfrm>
            <a:off x="862475" y="5043350"/>
            <a:ext cx="7956000" cy="354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i="1" lang="en-US" sz="2300">
                <a:solidFill>
                  <a:schemeClr val="dk1"/>
                </a:solidFill>
              </a:rPr>
              <a:t>Enlace al Notebook:</a:t>
            </a:r>
            <a:r>
              <a:rPr i="1" lang="en-US" sz="2300"/>
              <a:t> </a:t>
            </a:r>
            <a:r>
              <a:rPr i="1" lang="en-US" sz="2300" u="sng">
                <a:solidFill>
                  <a:schemeClr val="hlink"/>
                </a:solidFill>
                <a:hlinkClick r:id="rId5"/>
              </a:rPr>
              <a:t>Notebook</a:t>
            </a:r>
            <a:endParaRPr i="1" sz="2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1" name="Shape 371"/>
        <p:cNvGrpSpPr/>
        <p:nvPr/>
      </p:nvGrpSpPr>
      <p:grpSpPr>
        <a:xfrm>
          <a:off x="0" y="0"/>
          <a:ext cx="0" cy="0"/>
          <a:chOff x="0" y="0"/>
          <a:chExt cx="0" cy="0"/>
        </a:xfrm>
      </p:grpSpPr>
      <p:sp>
        <p:nvSpPr>
          <p:cNvPr id="372" name="Google Shape;372;g1dc743fe8cf_0_42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g1dc743fe8cf_0_42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g1dc743fe8cf_0_42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75" name="Google Shape;375;g1dc743fe8cf_0_42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76" name="Google Shape;376;g1dc743fe8cf_0_42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dc743fe8cf_0_42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78" name="Google Shape;378;g1dc743fe8cf_0_42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1dc743fe8cf_0_421"/>
          <p:cNvSpPr txBox="1"/>
          <p:nvPr>
            <p:ph type="title"/>
          </p:nvPr>
        </p:nvSpPr>
        <p:spPr>
          <a:xfrm>
            <a:off x="1545000" y="2767338"/>
            <a:ext cx="91020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Sistemas de Numeración</a:t>
            </a:r>
            <a:endParaRPr sz="6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3" name="Shape 383"/>
        <p:cNvGrpSpPr/>
        <p:nvPr/>
      </p:nvGrpSpPr>
      <p:grpSpPr>
        <a:xfrm>
          <a:off x="0" y="0"/>
          <a:ext cx="0" cy="0"/>
          <a:chOff x="0" y="0"/>
          <a:chExt cx="0" cy="0"/>
        </a:xfrm>
      </p:grpSpPr>
      <p:sp>
        <p:nvSpPr>
          <p:cNvPr id="384" name="Google Shape;384;g1dc743fe8cf_0_436"/>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g1dc743fe8cf_0_436"/>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g1dc743fe8cf_0_436"/>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87" name="Google Shape;387;g1dc743fe8cf_0_436"/>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388" name="Google Shape;388;g1dc743fe8cf_0_436"/>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dc743fe8cf_0_436"/>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390" name="Google Shape;390;g1dc743fe8cf_0_436"/>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dc743fe8cf_0_436"/>
          <p:cNvSpPr txBox="1"/>
          <p:nvPr>
            <p:ph type="title"/>
          </p:nvPr>
        </p:nvSpPr>
        <p:spPr>
          <a:xfrm>
            <a:off x="887100" y="1599850"/>
            <a:ext cx="104178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Sistema Binario y Decimal</a:t>
            </a:r>
            <a:endParaRPr sz="2700"/>
          </a:p>
        </p:txBody>
      </p:sp>
      <p:sp>
        <p:nvSpPr>
          <p:cNvPr id="392" name="Google Shape;392;g1dc743fe8cf_0_436"/>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g1dc743fe8cf_0_436"/>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Conversión Binario - Decimal</a:t>
            </a:r>
            <a:endParaRPr b="0" i="0" sz="2000" u="none" cap="none" strike="noStrike">
              <a:solidFill>
                <a:srgbClr val="003870"/>
              </a:solidFill>
              <a:latin typeface="Trebuchet MS"/>
              <a:ea typeface="Trebuchet MS"/>
              <a:cs typeface="Trebuchet MS"/>
              <a:sym typeface="Trebuchet MS"/>
            </a:endParaRPr>
          </a:p>
        </p:txBody>
      </p:sp>
      <p:sp>
        <p:nvSpPr>
          <p:cNvPr id="394" name="Google Shape;394;g1dc743fe8cf_0_436"/>
          <p:cNvSpPr txBox="1"/>
          <p:nvPr/>
        </p:nvSpPr>
        <p:spPr>
          <a:xfrm>
            <a:off x="866100" y="2416900"/>
            <a:ext cx="5125800" cy="2447400"/>
          </a:xfrm>
          <a:prstGeom prst="rect">
            <a:avLst/>
          </a:prstGeom>
          <a:noFill/>
          <a:ln>
            <a:noFill/>
          </a:ln>
        </p:spPr>
        <p:txBody>
          <a:bodyPr anchorCtr="0" anchor="t" bIns="91425" lIns="91425" spcFirstLastPara="1" rIns="91425" wrap="square" tIns="91425">
            <a:spAutoFit/>
          </a:bodyPr>
          <a:lstStyle/>
          <a:p>
            <a:pPr indent="-361950" lvl="0" marL="457200" marR="0" rtl="0" algn="just">
              <a:lnSpc>
                <a:spcPct val="100000"/>
              </a:lnSpc>
              <a:spcBef>
                <a:spcPts val="0"/>
              </a:spcBef>
              <a:spcAft>
                <a:spcPts val="0"/>
              </a:spcAft>
              <a:buClr>
                <a:srgbClr val="000000"/>
              </a:buClr>
              <a:buSzPts val="2100"/>
              <a:buFont typeface="Trebuchet MS"/>
              <a:buChar char="●"/>
            </a:pPr>
            <a:r>
              <a:rPr b="0" i="0" lang="en-US" sz="2100" u="none" cap="none" strike="noStrike">
                <a:solidFill>
                  <a:srgbClr val="000000"/>
                </a:solidFill>
                <a:latin typeface="Trebuchet MS"/>
                <a:ea typeface="Trebuchet MS"/>
                <a:cs typeface="Trebuchet MS"/>
                <a:sym typeface="Trebuchet MS"/>
              </a:rPr>
              <a:t>El sistema binario es un sistema de numeración en el cual los números se representan utilizando solo dos cifras: cero y uno.</a:t>
            </a:r>
            <a:r>
              <a:rPr b="0" i="0" lang="en-US" sz="2100" u="none" cap="none" strike="noStrike">
                <a:solidFill>
                  <a:schemeClr val="dk1"/>
                </a:solidFill>
                <a:latin typeface="Trebuchet MS"/>
                <a:ea typeface="Trebuchet MS"/>
                <a:cs typeface="Trebuchet MS"/>
                <a:sym typeface="Trebuchet MS"/>
              </a:rPr>
              <a:t> Utiliza base 2.</a:t>
            </a:r>
            <a:endParaRPr b="0" i="0" sz="21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p:txBody>
      </p:sp>
      <p:sp>
        <p:nvSpPr>
          <p:cNvPr id="395" name="Google Shape;395;g1dc743fe8cf_0_436"/>
          <p:cNvSpPr/>
          <p:nvPr/>
        </p:nvSpPr>
        <p:spPr>
          <a:xfrm>
            <a:off x="7491400" y="2666950"/>
            <a:ext cx="1676400" cy="9939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New"/>
                <a:ea typeface="Courier New"/>
                <a:cs typeface="Courier New"/>
                <a:sym typeface="Courier New"/>
              </a:rPr>
              <a:t>0, 1</a:t>
            </a:r>
            <a:endParaRPr b="1" i="0" sz="1800" u="none" cap="none" strike="noStrike">
              <a:solidFill>
                <a:srgbClr val="000000"/>
              </a:solidFill>
              <a:latin typeface="Courier New"/>
              <a:ea typeface="Courier New"/>
              <a:cs typeface="Courier New"/>
              <a:sym typeface="Courier New"/>
            </a:endParaRPr>
          </a:p>
        </p:txBody>
      </p:sp>
      <p:sp>
        <p:nvSpPr>
          <p:cNvPr id="396" name="Google Shape;396;g1dc743fe8cf_0_436"/>
          <p:cNvSpPr/>
          <p:nvPr/>
        </p:nvSpPr>
        <p:spPr>
          <a:xfrm>
            <a:off x="6356450" y="3034000"/>
            <a:ext cx="770400" cy="259800"/>
          </a:xfrm>
          <a:prstGeom prst="rightArrow">
            <a:avLst>
              <a:gd fmla="val 50000" name="adj1"/>
              <a:gd fmla="val 6911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 name="Shape 400"/>
        <p:cNvGrpSpPr/>
        <p:nvPr/>
      </p:nvGrpSpPr>
      <p:grpSpPr>
        <a:xfrm>
          <a:off x="0" y="0"/>
          <a:ext cx="0" cy="0"/>
          <a:chOff x="0" y="0"/>
          <a:chExt cx="0" cy="0"/>
        </a:xfrm>
      </p:grpSpPr>
      <p:sp>
        <p:nvSpPr>
          <p:cNvPr id="401" name="Google Shape;401;g1dc743fe8cf_0_46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g1dc743fe8cf_0_46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g1dc743fe8cf_0_46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04" name="Google Shape;404;g1dc743fe8cf_0_46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405" name="Google Shape;405;g1dc743fe8cf_0_46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dc743fe8cf_0_46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407" name="Google Shape;407;g1dc743fe8cf_0_46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1dc743fe8cf_0_464"/>
          <p:cNvSpPr txBox="1"/>
          <p:nvPr>
            <p:ph type="title"/>
          </p:nvPr>
        </p:nvSpPr>
        <p:spPr>
          <a:xfrm>
            <a:off x="887100" y="1599850"/>
            <a:ext cx="104178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Sistema Binario y Decimal</a:t>
            </a:r>
            <a:endParaRPr sz="2700"/>
          </a:p>
        </p:txBody>
      </p:sp>
      <p:sp>
        <p:nvSpPr>
          <p:cNvPr id="409" name="Google Shape;409;g1dc743fe8cf_0_464"/>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g1dc743fe8cf_0_464"/>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Conversión Binario - Decimal</a:t>
            </a:r>
            <a:endParaRPr b="0" i="0" sz="2000" u="none" cap="none" strike="noStrike">
              <a:solidFill>
                <a:srgbClr val="003870"/>
              </a:solidFill>
              <a:latin typeface="Trebuchet MS"/>
              <a:ea typeface="Trebuchet MS"/>
              <a:cs typeface="Trebuchet MS"/>
              <a:sym typeface="Trebuchet MS"/>
            </a:endParaRPr>
          </a:p>
        </p:txBody>
      </p:sp>
      <p:sp>
        <p:nvSpPr>
          <p:cNvPr id="411" name="Google Shape;411;g1dc743fe8cf_0_464"/>
          <p:cNvSpPr txBox="1"/>
          <p:nvPr/>
        </p:nvSpPr>
        <p:spPr>
          <a:xfrm>
            <a:off x="866100" y="2416900"/>
            <a:ext cx="5125800" cy="3740400"/>
          </a:xfrm>
          <a:prstGeom prst="rect">
            <a:avLst/>
          </a:prstGeom>
          <a:noFill/>
          <a:ln>
            <a:noFill/>
          </a:ln>
        </p:spPr>
        <p:txBody>
          <a:bodyPr anchorCtr="0" anchor="t" bIns="91425" lIns="91425" spcFirstLastPara="1" rIns="91425" wrap="square" tIns="91425">
            <a:spAutoFit/>
          </a:bodyPr>
          <a:lstStyle/>
          <a:p>
            <a:pPr indent="-361950" lvl="0" marL="457200" marR="0" rtl="0" algn="just">
              <a:lnSpc>
                <a:spcPct val="100000"/>
              </a:lnSpc>
              <a:spcBef>
                <a:spcPts val="0"/>
              </a:spcBef>
              <a:spcAft>
                <a:spcPts val="0"/>
              </a:spcAft>
              <a:buClr>
                <a:srgbClr val="000000"/>
              </a:buClr>
              <a:buSzPts val="2100"/>
              <a:buFont typeface="Trebuchet MS"/>
              <a:buChar char="●"/>
            </a:pPr>
            <a:r>
              <a:rPr b="0" i="0" lang="en-US" sz="2100" u="none" cap="none" strike="noStrike">
                <a:solidFill>
                  <a:srgbClr val="000000"/>
                </a:solidFill>
                <a:latin typeface="Trebuchet MS"/>
                <a:ea typeface="Trebuchet MS"/>
                <a:cs typeface="Trebuchet MS"/>
                <a:sym typeface="Trebuchet MS"/>
              </a:rPr>
              <a:t>El sistema binario es un sistema de numeración en el cual los números se representan utilizando solo dos cifras: cero y uno.</a:t>
            </a:r>
            <a:r>
              <a:rPr b="0" i="0" lang="en-US" sz="2100" u="none" cap="none" strike="noStrike">
                <a:solidFill>
                  <a:schemeClr val="dk1"/>
                </a:solidFill>
                <a:latin typeface="Trebuchet MS"/>
                <a:ea typeface="Trebuchet MS"/>
                <a:cs typeface="Trebuchet MS"/>
                <a:sym typeface="Trebuchet MS"/>
              </a:rPr>
              <a:t> Utiliza base 2.</a:t>
            </a:r>
            <a:endParaRPr b="0" i="0" sz="21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361950" lvl="0" marL="457200" marR="0" rtl="0" algn="just">
              <a:lnSpc>
                <a:spcPct val="100000"/>
              </a:lnSpc>
              <a:spcBef>
                <a:spcPts val="0"/>
              </a:spcBef>
              <a:spcAft>
                <a:spcPts val="0"/>
              </a:spcAft>
              <a:buClr>
                <a:srgbClr val="000000"/>
              </a:buClr>
              <a:buSzPts val="2100"/>
              <a:buFont typeface="Trebuchet MS"/>
              <a:buChar char="●"/>
            </a:pPr>
            <a:r>
              <a:rPr b="0" i="0" lang="en-US" sz="2100" u="none" cap="none" strike="noStrike">
                <a:solidFill>
                  <a:srgbClr val="000000"/>
                </a:solidFill>
                <a:latin typeface="Trebuchet MS"/>
                <a:ea typeface="Trebuchet MS"/>
                <a:cs typeface="Trebuchet MS"/>
                <a:sym typeface="Trebuchet MS"/>
              </a:rPr>
              <a:t>El sistema decimal es una técnica de numeración en la que las cantidades se representan utilizando como base aritmética el número diez y sus potencias.</a:t>
            </a:r>
            <a:endParaRPr b="0" i="0" sz="21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p:txBody>
      </p:sp>
      <p:sp>
        <p:nvSpPr>
          <p:cNvPr id="412" name="Google Shape;412;g1dc743fe8cf_0_464"/>
          <p:cNvSpPr/>
          <p:nvPr/>
        </p:nvSpPr>
        <p:spPr>
          <a:xfrm>
            <a:off x="7491400" y="2666950"/>
            <a:ext cx="1676400" cy="9939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New"/>
                <a:ea typeface="Courier New"/>
                <a:cs typeface="Courier New"/>
                <a:sym typeface="Courier New"/>
              </a:rPr>
              <a:t>0, 1</a:t>
            </a:r>
            <a:endParaRPr b="1" i="0" sz="1800" u="none" cap="none" strike="noStrike">
              <a:solidFill>
                <a:srgbClr val="000000"/>
              </a:solidFill>
              <a:latin typeface="Courier New"/>
              <a:ea typeface="Courier New"/>
              <a:cs typeface="Courier New"/>
              <a:sym typeface="Courier New"/>
            </a:endParaRPr>
          </a:p>
        </p:txBody>
      </p:sp>
      <p:sp>
        <p:nvSpPr>
          <p:cNvPr id="413" name="Google Shape;413;g1dc743fe8cf_0_464"/>
          <p:cNvSpPr/>
          <p:nvPr/>
        </p:nvSpPr>
        <p:spPr>
          <a:xfrm>
            <a:off x="7491400" y="4298625"/>
            <a:ext cx="4215300" cy="9939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New"/>
                <a:ea typeface="Courier New"/>
                <a:cs typeface="Courier New"/>
                <a:sym typeface="Courier New"/>
              </a:rPr>
              <a:t>0, 1, 2, 3, 4, 5, 6, 7, 8, 9</a:t>
            </a:r>
            <a:endParaRPr b="1" i="0" sz="1800" u="none" cap="none" strike="noStrike">
              <a:solidFill>
                <a:srgbClr val="000000"/>
              </a:solidFill>
              <a:latin typeface="Courier New"/>
              <a:ea typeface="Courier New"/>
              <a:cs typeface="Courier New"/>
              <a:sym typeface="Courier New"/>
            </a:endParaRPr>
          </a:p>
        </p:txBody>
      </p:sp>
      <p:sp>
        <p:nvSpPr>
          <p:cNvPr id="414" name="Google Shape;414;g1dc743fe8cf_0_464"/>
          <p:cNvSpPr/>
          <p:nvPr/>
        </p:nvSpPr>
        <p:spPr>
          <a:xfrm>
            <a:off x="6356450" y="3034000"/>
            <a:ext cx="770400" cy="259800"/>
          </a:xfrm>
          <a:prstGeom prst="rightArrow">
            <a:avLst>
              <a:gd fmla="val 50000" name="adj1"/>
              <a:gd fmla="val 6911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dc743fe8cf_0_464"/>
          <p:cNvSpPr/>
          <p:nvPr/>
        </p:nvSpPr>
        <p:spPr>
          <a:xfrm>
            <a:off x="6356450" y="4665675"/>
            <a:ext cx="770400" cy="259800"/>
          </a:xfrm>
          <a:prstGeom prst="rightArrow">
            <a:avLst>
              <a:gd fmla="val 50000" name="adj1"/>
              <a:gd fmla="val 6911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9" name="Shape 419"/>
        <p:cNvGrpSpPr/>
        <p:nvPr/>
      </p:nvGrpSpPr>
      <p:grpSpPr>
        <a:xfrm>
          <a:off x="0" y="0"/>
          <a:ext cx="0" cy="0"/>
          <a:chOff x="0" y="0"/>
          <a:chExt cx="0" cy="0"/>
        </a:xfrm>
      </p:grpSpPr>
      <p:sp>
        <p:nvSpPr>
          <p:cNvPr id="420" name="Google Shape;420;g1dc743fe8cf_0_482"/>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g1dc743fe8cf_0_482"/>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g1dc743fe8cf_0_482"/>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23" name="Google Shape;423;g1dc743fe8cf_0_482"/>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424" name="Google Shape;424;g1dc743fe8cf_0_482"/>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1dc743fe8cf_0_482"/>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426" name="Google Shape;426;g1dc743fe8cf_0_482"/>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g1dc743fe8cf_0_482"/>
          <p:cNvPicPr preferRelativeResize="0"/>
          <p:nvPr/>
        </p:nvPicPr>
        <p:blipFill rotWithShape="1">
          <a:blip r:embed="rId4">
            <a:alphaModFix/>
          </a:blip>
          <a:srcRect b="0" l="0" r="0" t="0"/>
          <a:stretch/>
        </p:blipFill>
        <p:spPr>
          <a:xfrm>
            <a:off x="592649" y="4188188"/>
            <a:ext cx="5672700" cy="2333000"/>
          </a:xfrm>
          <a:prstGeom prst="rect">
            <a:avLst/>
          </a:prstGeom>
          <a:noFill/>
          <a:ln>
            <a:noFill/>
          </a:ln>
        </p:spPr>
      </p:pic>
      <p:pic>
        <p:nvPicPr>
          <p:cNvPr id="428" name="Google Shape;428;g1dc743fe8cf_0_482"/>
          <p:cNvPicPr preferRelativeResize="0"/>
          <p:nvPr/>
        </p:nvPicPr>
        <p:blipFill rotWithShape="1">
          <a:blip r:embed="rId5">
            <a:alphaModFix/>
          </a:blip>
          <a:srcRect b="0" l="0" r="0" t="0"/>
          <a:stretch/>
        </p:blipFill>
        <p:spPr>
          <a:xfrm>
            <a:off x="592650" y="1360175"/>
            <a:ext cx="5373232" cy="2828025"/>
          </a:xfrm>
          <a:prstGeom prst="rect">
            <a:avLst/>
          </a:prstGeom>
          <a:noFill/>
          <a:ln>
            <a:noFill/>
          </a:ln>
        </p:spPr>
      </p:pic>
      <p:sp>
        <p:nvSpPr>
          <p:cNvPr id="429" name="Google Shape;429;g1dc743fe8cf_0_482"/>
          <p:cNvSpPr/>
          <p:nvPr/>
        </p:nvSpPr>
        <p:spPr>
          <a:xfrm>
            <a:off x="5965875" y="3872350"/>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dc743fe8cf_0_482"/>
          <p:cNvSpPr/>
          <p:nvPr/>
        </p:nvSpPr>
        <p:spPr>
          <a:xfrm>
            <a:off x="0" y="13104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1dc743fe8cf_0_482"/>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sp>
        <p:nvSpPr>
          <p:cNvPr id="436" name="Google Shape;436;g1dc743fe8cf_0_50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g1dc743fe8cf_0_50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g1dc743fe8cf_0_50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39" name="Google Shape;439;g1dc743fe8cf_0_50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440" name="Google Shape;440;g1dc743fe8cf_0_50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1dc743fe8cf_0_50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442" name="Google Shape;442;g1dc743fe8cf_0_50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g1dc743fe8cf_0_504"/>
          <p:cNvPicPr preferRelativeResize="0"/>
          <p:nvPr/>
        </p:nvPicPr>
        <p:blipFill rotWithShape="1">
          <a:blip r:embed="rId4">
            <a:alphaModFix/>
          </a:blip>
          <a:srcRect b="0" l="0" r="0" t="0"/>
          <a:stretch/>
        </p:blipFill>
        <p:spPr>
          <a:xfrm>
            <a:off x="592649" y="4188188"/>
            <a:ext cx="5672700" cy="2333000"/>
          </a:xfrm>
          <a:prstGeom prst="rect">
            <a:avLst/>
          </a:prstGeom>
          <a:noFill/>
          <a:ln>
            <a:noFill/>
          </a:ln>
        </p:spPr>
      </p:pic>
      <p:pic>
        <p:nvPicPr>
          <p:cNvPr id="444" name="Google Shape;444;g1dc743fe8cf_0_504"/>
          <p:cNvPicPr preferRelativeResize="0"/>
          <p:nvPr/>
        </p:nvPicPr>
        <p:blipFill rotWithShape="1">
          <a:blip r:embed="rId5">
            <a:alphaModFix/>
          </a:blip>
          <a:srcRect b="0" l="0" r="0" t="0"/>
          <a:stretch/>
        </p:blipFill>
        <p:spPr>
          <a:xfrm>
            <a:off x="592650" y="1360175"/>
            <a:ext cx="5373232" cy="2828025"/>
          </a:xfrm>
          <a:prstGeom prst="rect">
            <a:avLst/>
          </a:prstGeom>
          <a:noFill/>
          <a:ln>
            <a:noFill/>
          </a:ln>
        </p:spPr>
      </p:pic>
      <p:sp>
        <p:nvSpPr>
          <p:cNvPr id="445" name="Google Shape;445;g1dc743fe8cf_0_504"/>
          <p:cNvSpPr/>
          <p:nvPr/>
        </p:nvSpPr>
        <p:spPr>
          <a:xfrm>
            <a:off x="5965875" y="3872350"/>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1dc743fe8cf_0_504"/>
          <p:cNvSpPr/>
          <p:nvPr/>
        </p:nvSpPr>
        <p:spPr>
          <a:xfrm>
            <a:off x="0" y="13104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1dc743fe8cf_0_504"/>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dc743fe8cf_0_504"/>
          <p:cNvSpPr txBox="1"/>
          <p:nvPr>
            <p:ph type="title"/>
          </p:nvPr>
        </p:nvSpPr>
        <p:spPr>
          <a:xfrm>
            <a:off x="6140675" y="10516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Construcción de números en base 10</a:t>
            </a:r>
            <a:endParaRPr sz="2700"/>
          </a:p>
        </p:txBody>
      </p:sp>
      <p:sp>
        <p:nvSpPr>
          <p:cNvPr id="449" name="Google Shape;449;g1dc743fe8cf_0_504"/>
          <p:cNvSpPr/>
          <p:nvPr/>
        </p:nvSpPr>
        <p:spPr>
          <a:xfrm>
            <a:off x="6871850" y="4378025"/>
            <a:ext cx="4724400" cy="152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dc743fe8cf_0_504"/>
          <p:cNvSpPr txBox="1"/>
          <p:nvPr/>
        </p:nvSpPr>
        <p:spPr>
          <a:xfrm>
            <a:off x="6871850" y="1794613"/>
            <a:ext cx="47244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Número </a:t>
            </a:r>
            <a:r>
              <a:rPr b="0" i="0" lang="en-US" sz="2000" u="none" cap="none" strike="noStrike">
                <a:solidFill>
                  <a:srgbClr val="000000"/>
                </a:solidFill>
                <a:latin typeface="Courier New"/>
                <a:ea typeface="Courier New"/>
                <a:cs typeface="Courier New"/>
                <a:sym typeface="Courier New"/>
              </a:rPr>
              <a:t>523</a:t>
            </a:r>
            <a:endParaRPr b="0" i="0" sz="2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Deben respetarse las posiciones correspondientes:</a:t>
            </a:r>
            <a:endParaRPr b="0" i="0" sz="2000" u="none" cap="none" strike="noStrike">
              <a:solidFill>
                <a:srgbClr val="000000"/>
              </a:solidFill>
              <a:latin typeface="Trebuchet MS"/>
              <a:ea typeface="Trebuchet MS"/>
              <a:cs typeface="Trebuchet MS"/>
              <a:sym typeface="Trebuchet MS"/>
            </a:endParaRPr>
          </a:p>
        </p:txBody>
      </p:sp>
      <p:pic>
        <p:nvPicPr>
          <p:cNvPr id="451" name="Google Shape;451;g1dc743fe8cf_0_504"/>
          <p:cNvPicPr preferRelativeResize="0"/>
          <p:nvPr/>
        </p:nvPicPr>
        <p:blipFill rotWithShape="1">
          <a:blip r:embed="rId6">
            <a:alphaModFix/>
          </a:blip>
          <a:srcRect b="0" l="0" r="0" t="0"/>
          <a:stretch/>
        </p:blipFill>
        <p:spPr>
          <a:xfrm>
            <a:off x="6761175" y="3363013"/>
            <a:ext cx="5278423" cy="2646522"/>
          </a:xfrm>
          <a:prstGeom prst="rect">
            <a:avLst/>
          </a:prstGeom>
          <a:noFill/>
          <a:ln>
            <a:noFill/>
          </a:ln>
        </p:spPr>
      </p:pic>
      <p:sp>
        <p:nvSpPr>
          <p:cNvPr id="452" name="Google Shape;452;g1dc743fe8cf_0_504"/>
          <p:cNvSpPr/>
          <p:nvPr/>
        </p:nvSpPr>
        <p:spPr>
          <a:xfrm>
            <a:off x="6608625" y="4156375"/>
            <a:ext cx="5583300" cy="191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2"/>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2"/>
          <p:cNvSpPr/>
          <p:nvPr/>
        </p:nvSpPr>
        <p:spPr>
          <a:xfrm>
            <a:off x="4665662" y="5935662"/>
            <a:ext cx="7526655" cy="922338"/>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2"/>
          <p:cNvSpPr/>
          <p:nvPr/>
        </p:nvSpPr>
        <p:spPr>
          <a:xfrm>
            <a:off x="4854090" y="6107437"/>
            <a:ext cx="386080" cy="384175"/>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2"/>
          <p:cNvSpPr txBox="1"/>
          <p:nvPr>
            <p:ph type="title"/>
          </p:nvPr>
        </p:nvSpPr>
        <p:spPr>
          <a:xfrm>
            <a:off x="583625" y="1257461"/>
            <a:ext cx="11082000" cy="9363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6000"/>
              <a:t>Programación I - Clase 2</a:t>
            </a:r>
            <a:endParaRPr sz="6000"/>
          </a:p>
        </p:txBody>
      </p:sp>
      <p:sp>
        <p:nvSpPr>
          <p:cNvPr id="167" name="Google Shape;167;p2"/>
          <p:cNvSpPr txBox="1"/>
          <p:nvPr/>
        </p:nvSpPr>
        <p:spPr>
          <a:xfrm>
            <a:off x="952325" y="2758875"/>
            <a:ext cx="10344600" cy="2206200"/>
          </a:xfrm>
          <a:prstGeom prst="rect">
            <a:avLst/>
          </a:prstGeom>
          <a:noFill/>
          <a:ln>
            <a:noFill/>
          </a:ln>
        </p:spPr>
        <p:txBody>
          <a:bodyPr anchorCtr="0" anchor="t" bIns="0" lIns="0" spcFirstLastPara="1" rIns="0" wrap="square" tIns="13950">
            <a:spAutoFit/>
          </a:bodyPr>
          <a:lstStyle/>
          <a:p>
            <a:pPr indent="0" lvl="0" marL="12700" marR="0" rtl="0" algn="ctr">
              <a:lnSpc>
                <a:spcPct val="102222"/>
              </a:lnSpc>
              <a:spcBef>
                <a:spcPts val="0"/>
              </a:spcBef>
              <a:spcAft>
                <a:spcPts val="0"/>
              </a:spcAft>
              <a:buClr>
                <a:srgbClr val="000000"/>
              </a:buClr>
              <a:buSzPts val="2700"/>
              <a:buFont typeface="Arial"/>
              <a:buNone/>
            </a:pPr>
            <a:r>
              <a:rPr b="1" i="0" lang="en-US" sz="2700" u="none" cap="none" strike="noStrike">
                <a:solidFill>
                  <a:schemeClr val="dk1"/>
                </a:solidFill>
                <a:latin typeface="Trebuchet MS"/>
                <a:ea typeface="Trebuchet MS"/>
                <a:cs typeface="Trebuchet MS"/>
                <a:sym typeface="Trebuchet MS"/>
              </a:rPr>
              <a:t>Reinel Tabares Soto</a:t>
            </a:r>
            <a:endParaRPr b="0" i="0" sz="2700" u="none" cap="none" strike="noStrike">
              <a:solidFill>
                <a:schemeClr val="dk1"/>
              </a:solidFill>
              <a:latin typeface="Trebuchet MS"/>
              <a:ea typeface="Trebuchet MS"/>
              <a:cs typeface="Trebuchet MS"/>
              <a:sym typeface="Trebuchet MS"/>
            </a:endParaRPr>
          </a:p>
          <a:p>
            <a:pPr indent="0" lvl="0" marL="12700" marR="0" rtl="0" algn="ctr">
              <a:lnSpc>
                <a:spcPct val="8425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2700" marR="0" rtl="0" algn="ctr">
              <a:lnSpc>
                <a:spcPct val="8425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2700" marR="0" rtl="0" algn="ctr">
              <a:lnSpc>
                <a:spcPct val="84259"/>
              </a:lnSpc>
              <a:spcBef>
                <a:spcPts val="0"/>
              </a:spcBef>
              <a:spcAft>
                <a:spcPts val="0"/>
              </a:spcAft>
              <a:buClr>
                <a:srgbClr val="000000"/>
              </a:buClr>
              <a:buSzPts val="2700"/>
              <a:buFont typeface="Arial"/>
              <a:buNone/>
            </a:pPr>
            <a:r>
              <a:rPr b="0" i="0" lang="en-US" sz="2700" u="none" cap="none" strike="noStrike">
                <a:solidFill>
                  <a:schemeClr val="dk1"/>
                </a:solidFill>
                <a:latin typeface="Trebuchet MS"/>
                <a:ea typeface="Trebuchet MS"/>
                <a:cs typeface="Trebuchet MS"/>
                <a:sym typeface="Trebuchet MS"/>
              </a:rPr>
              <a:t>Universidad de Caldas</a:t>
            </a:r>
            <a:endParaRPr b="0" i="0" sz="2700" u="none" cap="none" strike="noStrike">
              <a:solidFill>
                <a:schemeClr val="dk1"/>
              </a:solidFill>
              <a:latin typeface="Trebuchet MS"/>
              <a:ea typeface="Trebuchet MS"/>
              <a:cs typeface="Trebuchet MS"/>
              <a:sym typeface="Trebuchet MS"/>
            </a:endParaRPr>
          </a:p>
          <a:p>
            <a:pPr indent="0" lvl="0" marL="12700" marR="0" rtl="0" algn="ctr">
              <a:lnSpc>
                <a:spcPct val="84259"/>
              </a:lnSpc>
              <a:spcBef>
                <a:spcPts val="0"/>
              </a:spcBef>
              <a:spcAft>
                <a:spcPts val="0"/>
              </a:spcAft>
              <a:buClr>
                <a:srgbClr val="000000"/>
              </a:buClr>
              <a:buSzPts val="2700"/>
              <a:buFont typeface="Arial"/>
              <a:buNone/>
            </a:pPr>
            <a:r>
              <a:t/>
            </a:r>
            <a:endParaRPr b="0" i="0" sz="2700" u="none" cap="none" strike="noStrike">
              <a:solidFill>
                <a:schemeClr val="dk1"/>
              </a:solidFill>
              <a:latin typeface="Trebuchet MS"/>
              <a:ea typeface="Trebuchet MS"/>
              <a:cs typeface="Trebuchet MS"/>
              <a:sym typeface="Trebuchet MS"/>
            </a:endParaRPr>
          </a:p>
          <a:p>
            <a:pPr indent="0" lvl="0" marL="12700" marR="0" rtl="0" algn="ctr">
              <a:lnSpc>
                <a:spcPct val="84259"/>
              </a:lnSpc>
              <a:spcBef>
                <a:spcPts val="0"/>
              </a:spcBef>
              <a:spcAft>
                <a:spcPts val="0"/>
              </a:spcAft>
              <a:buClr>
                <a:srgbClr val="000000"/>
              </a:buClr>
              <a:buSzPts val="2700"/>
              <a:buFont typeface="Arial"/>
              <a:buNone/>
            </a:pPr>
            <a:r>
              <a:t/>
            </a:r>
            <a:endParaRPr b="0" i="0" sz="2700" u="none" cap="none" strike="noStrike">
              <a:solidFill>
                <a:schemeClr val="dk1"/>
              </a:solidFill>
              <a:latin typeface="Trebuchet MS"/>
              <a:ea typeface="Trebuchet MS"/>
              <a:cs typeface="Trebuchet MS"/>
              <a:sym typeface="Trebuchet MS"/>
            </a:endParaRPr>
          </a:p>
          <a:p>
            <a:pPr indent="0" lvl="0" marL="12700" marR="5080" rtl="0" algn="ctr">
              <a:lnSpc>
                <a:spcPct val="70300"/>
              </a:lnSpc>
              <a:spcBef>
                <a:spcPts val="480"/>
              </a:spcBef>
              <a:spcAft>
                <a:spcPts val="0"/>
              </a:spcAft>
              <a:buClr>
                <a:schemeClr val="dk1"/>
              </a:buClr>
              <a:buSzPts val="1100"/>
              <a:buFont typeface="Arial"/>
              <a:buNone/>
            </a:pPr>
            <a:r>
              <a:rPr b="0" i="0" lang="en-US" sz="2700" u="none" cap="none" strike="noStrike">
                <a:solidFill>
                  <a:schemeClr val="dk1"/>
                </a:solidFill>
                <a:latin typeface="Trebuchet MS"/>
                <a:ea typeface="Trebuchet MS"/>
                <a:cs typeface="Trebuchet MS"/>
                <a:sym typeface="Trebuchet MS"/>
              </a:rPr>
              <a:t>reinel.tabares@ucaldas.edu.co</a:t>
            </a:r>
            <a:endParaRPr b="0" i="0" sz="2700" u="none" cap="none" strike="noStrike">
              <a:solidFill>
                <a:schemeClr val="dk1"/>
              </a:solidFill>
              <a:latin typeface="Trebuchet MS"/>
              <a:ea typeface="Trebuchet MS"/>
              <a:cs typeface="Trebuchet MS"/>
              <a:sym typeface="Trebuchet MS"/>
            </a:endParaRPr>
          </a:p>
        </p:txBody>
      </p:sp>
      <p:pic>
        <p:nvPicPr>
          <p:cNvPr id="168" name="Google Shape;168;p2"/>
          <p:cNvPicPr preferRelativeResize="0"/>
          <p:nvPr/>
        </p:nvPicPr>
        <p:blipFill rotWithShape="1">
          <a:blip r:embed="rId3">
            <a:alphaModFix/>
          </a:blip>
          <a:srcRect b="17580" l="0" r="0" t="17296"/>
          <a:stretch/>
        </p:blipFill>
        <p:spPr>
          <a:xfrm>
            <a:off x="115000" y="205850"/>
            <a:ext cx="2825825" cy="1051600"/>
          </a:xfrm>
          <a:prstGeom prst="rect">
            <a:avLst/>
          </a:prstGeom>
          <a:noFill/>
          <a:ln>
            <a:noFill/>
          </a:ln>
        </p:spPr>
      </p:pic>
      <p:sp>
        <p:nvSpPr>
          <p:cNvPr id="169" name="Google Shape;169;p2"/>
          <p:cNvSpPr txBox="1"/>
          <p:nvPr/>
        </p:nvSpPr>
        <p:spPr>
          <a:xfrm>
            <a:off x="3027375" y="393100"/>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170" name="Google Shape;170;p2"/>
          <p:cNvSpPr/>
          <p:nvPr/>
        </p:nvSpPr>
        <p:spPr>
          <a:xfrm>
            <a:off x="2922675" y="493475"/>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g1dc743fe8cf_0_522"/>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8" name="Google Shape;458;g1dc743fe8cf_0_522"/>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9" name="Google Shape;459;g1dc743fe8cf_0_522"/>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60" name="Google Shape;460;g1dc743fe8cf_0_522"/>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461" name="Google Shape;461;g1dc743fe8cf_0_522"/>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dc743fe8cf_0_522"/>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463" name="Google Shape;463;g1dc743fe8cf_0_522"/>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4" name="Google Shape;464;g1dc743fe8cf_0_522"/>
          <p:cNvPicPr preferRelativeResize="0"/>
          <p:nvPr/>
        </p:nvPicPr>
        <p:blipFill rotWithShape="1">
          <a:blip r:embed="rId4">
            <a:alphaModFix/>
          </a:blip>
          <a:srcRect b="0" l="0" r="0" t="0"/>
          <a:stretch/>
        </p:blipFill>
        <p:spPr>
          <a:xfrm>
            <a:off x="592649" y="4188188"/>
            <a:ext cx="5672700" cy="2333000"/>
          </a:xfrm>
          <a:prstGeom prst="rect">
            <a:avLst/>
          </a:prstGeom>
          <a:noFill/>
          <a:ln>
            <a:noFill/>
          </a:ln>
        </p:spPr>
      </p:pic>
      <p:pic>
        <p:nvPicPr>
          <p:cNvPr id="465" name="Google Shape;465;g1dc743fe8cf_0_522"/>
          <p:cNvPicPr preferRelativeResize="0"/>
          <p:nvPr/>
        </p:nvPicPr>
        <p:blipFill rotWithShape="1">
          <a:blip r:embed="rId5">
            <a:alphaModFix/>
          </a:blip>
          <a:srcRect b="0" l="0" r="0" t="0"/>
          <a:stretch/>
        </p:blipFill>
        <p:spPr>
          <a:xfrm>
            <a:off x="592650" y="1360175"/>
            <a:ext cx="5373232" cy="2828025"/>
          </a:xfrm>
          <a:prstGeom prst="rect">
            <a:avLst/>
          </a:prstGeom>
          <a:noFill/>
          <a:ln>
            <a:noFill/>
          </a:ln>
        </p:spPr>
      </p:pic>
      <p:sp>
        <p:nvSpPr>
          <p:cNvPr id="466" name="Google Shape;466;g1dc743fe8cf_0_522"/>
          <p:cNvSpPr/>
          <p:nvPr/>
        </p:nvSpPr>
        <p:spPr>
          <a:xfrm>
            <a:off x="5965875" y="3872350"/>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1dc743fe8cf_0_522"/>
          <p:cNvSpPr/>
          <p:nvPr/>
        </p:nvSpPr>
        <p:spPr>
          <a:xfrm>
            <a:off x="0" y="13104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1dc743fe8cf_0_522"/>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1dc743fe8cf_0_522"/>
          <p:cNvSpPr txBox="1"/>
          <p:nvPr>
            <p:ph type="title"/>
          </p:nvPr>
        </p:nvSpPr>
        <p:spPr>
          <a:xfrm>
            <a:off x="6140675" y="10516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Construcción de números en base 10</a:t>
            </a:r>
            <a:endParaRPr sz="2700"/>
          </a:p>
        </p:txBody>
      </p:sp>
      <p:sp>
        <p:nvSpPr>
          <p:cNvPr id="470" name="Google Shape;470;g1dc743fe8cf_0_522"/>
          <p:cNvSpPr/>
          <p:nvPr/>
        </p:nvSpPr>
        <p:spPr>
          <a:xfrm>
            <a:off x="6871850" y="4918375"/>
            <a:ext cx="4724400" cy="98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1dc743fe8cf_0_522"/>
          <p:cNvSpPr txBox="1"/>
          <p:nvPr/>
        </p:nvSpPr>
        <p:spPr>
          <a:xfrm>
            <a:off x="6871850" y="1794613"/>
            <a:ext cx="47244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Número </a:t>
            </a:r>
            <a:r>
              <a:rPr b="0" i="0" lang="en-US" sz="2000" u="none" cap="none" strike="noStrike">
                <a:solidFill>
                  <a:srgbClr val="000000"/>
                </a:solidFill>
                <a:latin typeface="Courier New"/>
                <a:ea typeface="Courier New"/>
                <a:cs typeface="Courier New"/>
                <a:sym typeface="Courier New"/>
              </a:rPr>
              <a:t>523</a:t>
            </a:r>
            <a:endParaRPr b="0" i="0" sz="2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Deben respetarse las posiciones correspondientes:</a:t>
            </a:r>
            <a:endParaRPr b="0" i="0" sz="2000" u="none" cap="none" strike="noStrike">
              <a:solidFill>
                <a:srgbClr val="000000"/>
              </a:solidFill>
              <a:latin typeface="Trebuchet MS"/>
              <a:ea typeface="Trebuchet MS"/>
              <a:cs typeface="Trebuchet MS"/>
              <a:sym typeface="Trebuchet MS"/>
            </a:endParaRPr>
          </a:p>
        </p:txBody>
      </p:sp>
      <p:pic>
        <p:nvPicPr>
          <p:cNvPr id="472" name="Google Shape;472;g1dc743fe8cf_0_522"/>
          <p:cNvPicPr preferRelativeResize="0"/>
          <p:nvPr/>
        </p:nvPicPr>
        <p:blipFill rotWithShape="1">
          <a:blip r:embed="rId6">
            <a:alphaModFix/>
          </a:blip>
          <a:srcRect b="0" l="0" r="0" t="0"/>
          <a:stretch/>
        </p:blipFill>
        <p:spPr>
          <a:xfrm>
            <a:off x="6761175" y="3363013"/>
            <a:ext cx="5278423" cy="2646522"/>
          </a:xfrm>
          <a:prstGeom prst="rect">
            <a:avLst/>
          </a:prstGeom>
          <a:noFill/>
          <a:ln>
            <a:noFill/>
          </a:ln>
        </p:spPr>
      </p:pic>
      <p:sp>
        <p:nvSpPr>
          <p:cNvPr id="473" name="Google Shape;473;g1dc743fe8cf_0_522"/>
          <p:cNvSpPr/>
          <p:nvPr/>
        </p:nvSpPr>
        <p:spPr>
          <a:xfrm>
            <a:off x="6608625" y="4687263"/>
            <a:ext cx="5583300" cy="138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7" name="Shape 477"/>
        <p:cNvGrpSpPr/>
        <p:nvPr/>
      </p:nvGrpSpPr>
      <p:grpSpPr>
        <a:xfrm>
          <a:off x="0" y="0"/>
          <a:ext cx="0" cy="0"/>
          <a:chOff x="0" y="0"/>
          <a:chExt cx="0" cy="0"/>
        </a:xfrm>
      </p:grpSpPr>
      <p:sp>
        <p:nvSpPr>
          <p:cNvPr id="478" name="Google Shape;478;g1dc743fe8cf_0_56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g1dc743fe8cf_0_56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g1dc743fe8cf_0_56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81" name="Google Shape;481;g1dc743fe8cf_0_56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482" name="Google Shape;482;g1dc743fe8cf_0_56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1dc743fe8cf_0_56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484" name="Google Shape;484;g1dc743fe8cf_0_56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g1dc743fe8cf_0_561"/>
          <p:cNvPicPr preferRelativeResize="0"/>
          <p:nvPr/>
        </p:nvPicPr>
        <p:blipFill rotWithShape="1">
          <a:blip r:embed="rId4">
            <a:alphaModFix/>
          </a:blip>
          <a:srcRect b="0" l="0" r="0" t="0"/>
          <a:stretch/>
        </p:blipFill>
        <p:spPr>
          <a:xfrm>
            <a:off x="592649" y="4188188"/>
            <a:ext cx="5672700" cy="2333000"/>
          </a:xfrm>
          <a:prstGeom prst="rect">
            <a:avLst/>
          </a:prstGeom>
          <a:noFill/>
          <a:ln>
            <a:noFill/>
          </a:ln>
        </p:spPr>
      </p:pic>
      <p:pic>
        <p:nvPicPr>
          <p:cNvPr id="486" name="Google Shape;486;g1dc743fe8cf_0_561"/>
          <p:cNvPicPr preferRelativeResize="0"/>
          <p:nvPr/>
        </p:nvPicPr>
        <p:blipFill rotWithShape="1">
          <a:blip r:embed="rId5">
            <a:alphaModFix/>
          </a:blip>
          <a:srcRect b="0" l="0" r="0" t="0"/>
          <a:stretch/>
        </p:blipFill>
        <p:spPr>
          <a:xfrm>
            <a:off x="592650" y="1360175"/>
            <a:ext cx="5373232" cy="2828025"/>
          </a:xfrm>
          <a:prstGeom prst="rect">
            <a:avLst/>
          </a:prstGeom>
          <a:noFill/>
          <a:ln>
            <a:noFill/>
          </a:ln>
        </p:spPr>
      </p:pic>
      <p:sp>
        <p:nvSpPr>
          <p:cNvPr id="487" name="Google Shape;487;g1dc743fe8cf_0_561"/>
          <p:cNvSpPr/>
          <p:nvPr/>
        </p:nvSpPr>
        <p:spPr>
          <a:xfrm>
            <a:off x="5965875" y="3872350"/>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dc743fe8cf_0_561"/>
          <p:cNvSpPr/>
          <p:nvPr/>
        </p:nvSpPr>
        <p:spPr>
          <a:xfrm>
            <a:off x="0" y="13104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1dc743fe8cf_0_561"/>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1dc743fe8cf_0_561"/>
          <p:cNvSpPr txBox="1"/>
          <p:nvPr/>
        </p:nvSpPr>
        <p:spPr>
          <a:xfrm>
            <a:off x="6871850" y="1794613"/>
            <a:ext cx="47244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Número </a:t>
            </a:r>
            <a:r>
              <a:rPr b="0" i="0" lang="en-US" sz="2000" u="none" cap="none" strike="noStrike">
                <a:solidFill>
                  <a:srgbClr val="000000"/>
                </a:solidFill>
                <a:latin typeface="Courier New"/>
                <a:ea typeface="Courier New"/>
                <a:cs typeface="Courier New"/>
                <a:sym typeface="Courier New"/>
              </a:rPr>
              <a:t>523</a:t>
            </a:r>
            <a:endParaRPr b="0" i="0" sz="2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Deben respetarse las posiciones correspondientes:</a:t>
            </a:r>
            <a:endParaRPr b="0" i="0" sz="2000" u="none" cap="none" strike="noStrike">
              <a:solidFill>
                <a:srgbClr val="000000"/>
              </a:solidFill>
              <a:latin typeface="Trebuchet MS"/>
              <a:ea typeface="Trebuchet MS"/>
              <a:cs typeface="Trebuchet MS"/>
              <a:sym typeface="Trebuchet MS"/>
            </a:endParaRPr>
          </a:p>
        </p:txBody>
      </p:sp>
      <p:sp>
        <p:nvSpPr>
          <p:cNvPr id="491" name="Google Shape;491;g1dc743fe8cf_0_561"/>
          <p:cNvSpPr txBox="1"/>
          <p:nvPr>
            <p:ph type="title"/>
          </p:nvPr>
        </p:nvSpPr>
        <p:spPr>
          <a:xfrm>
            <a:off x="6140675" y="10516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Construcción de números en base 10</a:t>
            </a:r>
            <a:endParaRPr sz="2700"/>
          </a:p>
        </p:txBody>
      </p:sp>
      <p:sp>
        <p:nvSpPr>
          <p:cNvPr id="492" name="Google Shape;492;g1dc743fe8cf_0_561"/>
          <p:cNvSpPr/>
          <p:nvPr/>
        </p:nvSpPr>
        <p:spPr>
          <a:xfrm>
            <a:off x="6871850" y="5365075"/>
            <a:ext cx="47244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g1dc743fe8cf_0_561"/>
          <p:cNvPicPr preferRelativeResize="0"/>
          <p:nvPr/>
        </p:nvPicPr>
        <p:blipFill rotWithShape="1">
          <a:blip r:embed="rId6">
            <a:alphaModFix/>
          </a:blip>
          <a:srcRect b="0" l="0" r="0" t="0"/>
          <a:stretch/>
        </p:blipFill>
        <p:spPr>
          <a:xfrm>
            <a:off x="6761175" y="3363013"/>
            <a:ext cx="5278423" cy="2646522"/>
          </a:xfrm>
          <a:prstGeom prst="rect">
            <a:avLst/>
          </a:prstGeom>
          <a:noFill/>
          <a:ln>
            <a:noFill/>
          </a:ln>
        </p:spPr>
      </p:pic>
      <p:sp>
        <p:nvSpPr>
          <p:cNvPr id="494" name="Google Shape;494;g1dc743fe8cf_0_561"/>
          <p:cNvSpPr/>
          <p:nvPr/>
        </p:nvSpPr>
        <p:spPr>
          <a:xfrm>
            <a:off x="6608625" y="5391025"/>
            <a:ext cx="5583300" cy="67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8" name="Shape 498"/>
        <p:cNvGrpSpPr/>
        <p:nvPr/>
      </p:nvGrpSpPr>
      <p:grpSpPr>
        <a:xfrm>
          <a:off x="0" y="0"/>
          <a:ext cx="0" cy="0"/>
          <a:chOff x="0" y="0"/>
          <a:chExt cx="0" cy="0"/>
        </a:xfrm>
      </p:grpSpPr>
      <p:sp>
        <p:nvSpPr>
          <p:cNvPr id="499" name="Google Shape;499;g1dc743fe8cf_0_73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g1dc743fe8cf_0_73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g1dc743fe8cf_0_73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02" name="Google Shape;502;g1dc743fe8cf_0_73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03" name="Google Shape;503;g1dc743fe8cf_0_73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1dc743fe8cf_0_73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05" name="Google Shape;505;g1dc743fe8cf_0_73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g1dc743fe8cf_0_731"/>
          <p:cNvPicPr preferRelativeResize="0"/>
          <p:nvPr/>
        </p:nvPicPr>
        <p:blipFill rotWithShape="1">
          <a:blip r:embed="rId4">
            <a:alphaModFix/>
          </a:blip>
          <a:srcRect b="0" l="0" r="0" t="0"/>
          <a:stretch/>
        </p:blipFill>
        <p:spPr>
          <a:xfrm>
            <a:off x="592649" y="4188188"/>
            <a:ext cx="5672700" cy="2333000"/>
          </a:xfrm>
          <a:prstGeom prst="rect">
            <a:avLst/>
          </a:prstGeom>
          <a:noFill/>
          <a:ln>
            <a:noFill/>
          </a:ln>
        </p:spPr>
      </p:pic>
      <p:pic>
        <p:nvPicPr>
          <p:cNvPr id="507" name="Google Shape;507;g1dc743fe8cf_0_731"/>
          <p:cNvPicPr preferRelativeResize="0"/>
          <p:nvPr/>
        </p:nvPicPr>
        <p:blipFill rotWithShape="1">
          <a:blip r:embed="rId5">
            <a:alphaModFix/>
          </a:blip>
          <a:srcRect b="0" l="0" r="0" t="0"/>
          <a:stretch/>
        </p:blipFill>
        <p:spPr>
          <a:xfrm>
            <a:off x="592650" y="1360175"/>
            <a:ext cx="5373232" cy="2828025"/>
          </a:xfrm>
          <a:prstGeom prst="rect">
            <a:avLst/>
          </a:prstGeom>
          <a:noFill/>
          <a:ln>
            <a:noFill/>
          </a:ln>
        </p:spPr>
      </p:pic>
      <p:sp>
        <p:nvSpPr>
          <p:cNvPr id="508" name="Google Shape;508;g1dc743fe8cf_0_731"/>
          <p:cNvSpPr/>
          <p:nvPr/>
        </p:nvSpPr>
        <p:spPr>
          <a:xfrm>
            <a:off x="5965875" y="3872350"/>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dc743fe8cf_0_731"/>
          <p:cNvSpPr/>
          <p:nvPr/>
        </p:nvSpPr>
        <p:spPr>
          <a:xfrm>
            <a:off x="0" y="13104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dc743fe8cf_0_731"/>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dc743fe8cf_0_731"/>
          <p:cNvSpPr txBox="1"/>
          <p:nvPr/>
        </p:nvSpPr>
        <p:spPr>
          <a:xfrm>
            <a:off x="6871850" y="1794613"/>
            <a:ext cx="47244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Número </a:t>
            </a:r>
            <a:r>
              <a:rPr b="0" i="0" lang="en-US" sz="2000" u="none" cap="none" strike="noStrike">
                <a:solidFill>
                  <a:srgbClr val="000000"/>
                </a:solidFill>
                <a:latin typeface="Courier New"/>
                <a:ea typeface="Courier New"/>
                <a:cs typeface="Courier New"/>
                <a:sym typeface="Courier New"/>
              </a:rPr>
              <a:t>523</a:t>
            </a:r>
            <a:endParaRPr b="0" i="0" sz="2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Deben respetarse las posiciones correspondientes:</a:t>
            </a:r>
            <a:endParaRPr b="0" i="0" sz="2000" u="none" cap="none" strike="noStrike">
              <a:solidFill>
                <a:srgbClr val="000000"/>
              </a:solidFill>
              <a:latin typeface="Trebuchet MS"/>
              <a:ea typeface="Trebuchet MS"/>
              <a:cs typeface="Trebuchet MS"/>
              <a:sym typeface="Trebuchet MS"/>
            </a:endParaRPr>
          </a:p>
        </p:txBody>
      </p:sp>
      <p:sp>
        <p:nvSpPr>
          <p:cNvPr id="512" name="Google Shape;512;g1dc743fe8cf_0_731"/>
          <p:cNvSpPr txBox="1"/>
          <p:nvPr>
            <p:ph type="title"/>
          </p:nvPr>
        </p:nvSpPr>
        <p:spPr>
          <a:xfrm>
            <a:off x="6140675" y="10516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Construcción de números en base 10</a:t>
            </a:r>
            <a:endParaRPr sz="2700"/>
          </a:p>
        </p:txBody>
      </p:sp>
      <p:pic>
        <p:nvPicPr>
          <p:cNvPr id="513" name="Google Shape;513;g1dc743fe8cf_0_731"/>
          <p:cNvPicPr preferRelativeResize="0"/>
          <p:nvPr/>
        </p:nvPicPr>
        <p:blipFill rotWithShape="1">
          <a:blip r:embed="rId6">
            <a:alphaModFix/>
          </a:blip>
          <a:srcRect b="0" l="0" r="0" t="0"/>
          <a:stretch/>
        </p:blipFill>
        <p:spPr>
          <a:xfrm>
            <a:off x="6761175" y="3363013"/>
            <a:ext cx="5278423" cy="26465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 name="Shape 517"/>
        <p:cNvGrpSpPr/>
        <p:nvPr/>
      </p:nvGrpSpPr>
      <p:grpSpPr>
        <a:xfrm>
          <a:off x="0" y="0"/>
          <a:ext cx="0" cy="0"/>
          <a:chOff x="0" y="0"/>
          <a:chExt cx="0" cy="0"/>
        </a:xfrm>
      </p:grpSpPr>
      <p:sp>
        <p:nvSpPr>
          <p:cNvPr id="518" name="Google Shape;518;g1dc743fe8cf_0_58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9" name="Google Shape;519;g1dc743fe8cf_0_58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0" name="Google Shape;520;g1dc743fe8cf_0_58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21" name="Google Shape;521;g1dc743fe8cf_0_580"/>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22" name="Google Shape;522;g1dc743fe8cf_0_58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dc743fe8cf_0_58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24" name="Google Shape;524;g1dc743fe8cf_0_58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dc743fe8cf_0_580"/>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dc743fe8cf_0_580"/>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dc743fe8cf_0_580"/>
          <p:cNvSpPr txBox="1"/>
          <p:nvPr/>
        </p:nvSpPr>
        <p:spPr>
          <a:xfrm>
            <a:off x="817875" y="2367519"/>
            <a:ext cx="1032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Para convertir un número decimal a binario se deben realizar divisiones sucesivas entre 2 y escribir los </a:t>
            </a:r>
            <a:r>
              <a:rPr b="1" i="0" lang="en-US" sz="2000" u="none" cap="none" strike="noStrike">
                <a:solidFill>
                  <a:srgbClr val="000000"/>
                </a:solidFill>
                <a:latin typeface="Trebuchet MS"/>
                <a:ea typeface="Trebuchet MS"/>
                <a:cs typeface="Trebuchet MS"/>
                <a:sym typeface="Trebuchet MS"/>
              </a:rPr>
              <a:t>residuos </a:t>
            </a:r>
            <a:r>
              <a:rPr b="0" i="0" lang="en-US" sz="2000" u="none" cap="none" strike="noStrike">
                <a:solidFill>
                  <a:srgbClr val="000000"/>
                </a:solidFill>
                <a:latin typeface="Trebuchet MS"/>
                <a:ea typeface="Trebuchet MS"/>
                <a:cs typeface="Trebuchet MS"/>
                <a:sym typeface="Trebuchet MS"/>
              </a:rPr>
              <a:t>obtenidos en cada división en orden inverso al que han sido obtenidos.</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000000"/>
                </a:solidFill>
                <a:latin typeface="Trebuchet MS"/>
                <a:ea typeface="Trebuchet MS"/>
                <a:cs typeface="Trebuchet MS"/>
                <a:sym typeface="Trebuchet MS"/>
              </a:rPr>
              <a:t>Ejemplo:</a:t>
            </a:r>
            <a:endParaRPr b="1" i="1"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Convertir </a:t>
            </a:r>
            <a:r>
              <a:rPr b="0" i="0" lang="en-US" sz="2000" u="none" cap="none" strike="noStrike">
                <a:solidFill>
                  <a:srgbClr val="000000"/>
                </a:solidFill>
                <a:latin typeface="Courier New"/>
                <a:ea typeface="Courier New"/>
                <a:cs typeface="Courier New"/>
                <a:sym typeface="Courier New"/>
              </a:rPr>
              <a:t>734 </a:t>
            </a:r>
            <a:r>
              <a:rPr b="0" i="0" lang="en-US" sz="2000" u="none" cap="none" strike="noStrike">
                <a:solidFill>
                  <a:srgbClr val="000000"/>
                </a:solidFill>
                <a:latin typeface="Trebuchet MS"/>
                <a:ea typeface="Trebuchet MS"/>
                <a:cs typeface="Trebuchet MS"/>
                <a:sym typeface="Trebuchet MS"/>
              </a:rPr>
              <a:t>(sistema decimal) a binario (sistema binario).</a:t>
            </a:r>
            <a:endParaRPr b="0" i="0" sz="2000" u="none" cap="none" strike="noStrike">
              <a:solidFill>
                <a:srgbClr val="000000"/>
              </a:solidFill>
              <a:latin typeface="Trebuchet MS"/>
              <a:ea typeface="Trebuchet MS"/>
              <a:cs typeface="Trebuchet MS"/>
              <a:sym typeface="Trebuchet MS"/>
            </a:endParaRPr>
          </a:p>
        </p:txBody>
      </p:sp>
      <p:sp>
        <p:nvSpPr>
          <p:cNvPr id="528" name="Google Shape;528;g1dc743fe8cf_0_580"/>
          <p:cNvSpPr txBox="1"/>
          <p:nvPr>
            <p:ph type="title"/>
          </p:nvPr>
        </p:nvSpPr>
        <p:spPr>
          <a:xfrm>
            <a:off x="817875" y="17649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Conversión Decimal a Binario</a:t>
            </a:r>
            <a:endParaRPr sz="2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2" name="Shape 532"/>
        <p:cNvGrpSpPr/>
        <p:nvPr/>
      </p:nvGrpSpPr>
      <p:grpSpPr>
        <a:xfrm>
          <a:off x="0" y="0"/>
          <a:ext cx="0" cy="0"/>
          <a:chOff x="0" y="0"/>
          <a:chExt cx="0" cy="0"/>
        </a:xfrm>
      </p:grpSpPr>
      <p:sp>
        <p:nvSpPr>
          <p:cNvPr id="533" name="Google Shape;533;g1dc743fe8cf_0_65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g1dc743fe8cf_0_65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g1dc743fe8cf_0_65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36" name="Google Shape;536;g1dc743fe8cf_0_65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37" name="Google Shape;537;g1dc743fe8cf_0_65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dc743fe8cf_0_65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39" name="Google Shape;539;g1dc743fe8cf_0_65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dc743fe8cf_0_654"/>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dc743fe8cf_0_654"/>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dc743fe8cf_0_654"/>
          <p:cNvSpPr txBox="1"/>
          <p:nvPr/>
        </p:nvSpPr>
        <p:spPr>
          <a:xfrm>
            <a:off x="817875" y="2078144"/>
            <a:ext cx="1032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Convertir </a:t>
            </a:r>
            <a:r>
              <a:rPr b="0" i="0" lang="en-US" sz="2000" u="none" cap="none" strike="noStrike">
                <a:solidFill>
                  <a:srgbClr val="000000"/>
                </a:solidFill>
                <a:latin typeface="Courier New"/>
                <a:ea typeface="Courier New"/>
                <a:cs typeface="Courier New"/>
                <a:sym typeface="Courier New"/>
              </a:rPr>
              <a:t>734 </a:t>
            </a:r>
            <a:r>
              <a:rPr b="0" i="0" lang="en-US" sz="2000" u="none" cap="none" strike="noStrike">
                <a:solidFill>
                  <a:srgbClr val="000000"/>
                </a:solidFill>
                <a:latin typeface="Trebuchet MS"/>
                <a:ea typeface="Trebuchet MS"/>
                <a:cs typeface="Trebuchet MS"/>
                <a:sym typeface="Trebuchet MS"/>
              </a:rPr>
              <a:t>(sistema decimal) a binario (sistema binario).</a:t>
            </a:r>
            <a:endParaRPr b="0" i="0" sz="2000" u="none" cap="none" strike="noStrike">
              <a:solidFill>
                <a:srgbClr val="000000"/>
              </a:solidFill>
              <a:latin typeface="Trebuchet MS"/>
              <a:ea typeface="Trebuchet MS"/>
              <a:cs typeface="Trebuchet MS"/>
              <a:sym typeface="Trebuchet MS"/>
            </a:endParaRPr>
          </a:p>
        </p:txBody>
      </p:sp>
      <p:sp>
        <p:nvSpPr>
          <p:cNvPr id="543" name="Google Shape;543;g1dc743fe8cf_0_654"/>
          <p:cNvSpPr txBox="1"/>
          <p:nvPr>
            <p:ph type="title"/>
          </p:nvPr>
        </p:nvSpPr>
        <p:spPr>
          <a:xfrm>
            <a:off x="817875" y="1475525"/>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Conversión Decimal a Binario</a:t>
            </a:r>
            <a:endParaRPr sz="2700"/>
          </a:p>
        </p:txBody>
      </p:sp>
      <p:pic>
        <p:nvPicPr>
          <p:cNvPr id="544" name="Google Shape;544;g1dc743fe8cf_0_654"/>
          <p:cNvPicPr preferRelativeResize="0"/>
          <p:nvPr/>
        </p:nvPicPr>
        <p:blipFill rotWithShape="1">
          <a:blip r:embed="rId4">
            <a:alphaModFix/>
          </a:blip>
          <a:srcRect b="0" l="0" r="0" t="0"/>
          <a:stretch/>
        </p:blipFill>
        <p:spPr>
          <a:xfrm>
            <a:off x="3289850" y="2515975"/>
            <a:ext cx="6123649" cy="4420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8" name="Shape 548"/>
        <p:cNvGrpSpPr/>
        <p:nvPr/>
      </p:nvGrpSpPr>
      <p:grpSpPr>
        <a:xfrm>
          <a:off x="0" y="0"/>
          <a:ext cx="0" cy="0"/>
          <a:chOff x="0" y="0"/>
          <a:chExt cx="0" cy="0"/>
        </a:xfrm>
      </p:grpSpPr>
      <p:sp>
        <p:nvSpPr>
          <p:cNvPr id="549" name="Google Shape;549;g1dc743fe8cf_0_63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g1dc743fe8cf_0_63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g1dc743fe8cf_0_63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52" name="Google Shape;552;g1dc743fe8cf_0_63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53" name="Google Shape;553;g1dc743fe8cf_0_63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1dc743fe8cf_0_63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55" name="Google Shape;555;g1dc743fe8cf_0_63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1dc743fe8cf_0_634"/>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1dc743fe8cf_0_634"/>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1dc743fe8cf_0_634"/>
          <p:cNvSpPr txBox="1"/>
          <p:nvPr/>
        </p:nvSpPr>
        <p:spPr>
          <a:xfrm>
            <a:off x="817875" y="2078144"/>
            <a:ext cx="1032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Convertir </a:t>
            </a:r>
            <a:r>
              <a:rPr b="0" i="0" lang="en-US" sz="2000" u="none" cap="none" strike="noStrike">
                <a:solidFill>
                  <a:srgbClr val="000000"/>
                </a:solidFill>
                <a:latin typeface="Courier New"/>
                <a:ea typeface="Courier New"/>
                <a:cs typeface="Courier New"/>
                <a:sym typeface="Courier New"/>
              </a:rPr>
              <a:t>734 </a:t>
            </a:r>
            <a:r>
              <a:rPr b="0" i="0" lang="en-US" sz="2000" u="none" cap="none" strike="noStrike">
                <a:solidFill>
                  <a:srgbClr val="000000"/>
                </a:solidFill>
                <a:latin typeface="Trebuchet MS"/>
                <a:ea typeface="Trebuchet MS"/>
                <a:cs typeface="Trebuchet MS"/>
                <a:sym typeface="Trebuchet MS"/>
              </a:rPr>
              <a:t>(sistema decimal) a binario (sistema binario).</a:t>
            </a:r>
            <a:endParaRPr b="0" i="0" sz="2000" u="none" cap="none" strike="noStrike">
              <a:solidFill>
                <a:srgbClr val="000000"/>
              </a:solidFill>
              <a:latin typeface="Trebuchet MS"/>
              <a:ea typeface="Trebuchet MS"/>
              <a:cs typeface="Trebuchet MS"/>
              <a:sym typeface="Trebuchet MS"/>
            </a:endParaRPr>
          </a:p>
        </p:txBody>
      </p:sp>
      <p:sp>
        <p:nvSpPr>
          <p:cNvPr id="559" name="Google Shape;559;g1dc743fe8cf_0_634"/>
          <p:cNvSpPr txBox="1"/>
          <p:nvPr>
            <p:ph type="title"/>
          </p:nvPr>
        </p:nvSpPr>
        <p:spPr>
          <a:xfrm>
            <a:off x="817875" y="1475525"/>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Conversión Decimal a Binario</a:t>
            </a:r>
            <a:endParaRPr sz="2700"/>
          </a:p>
        </p:txBody>
      </p:sp>
      <p:sp>
        <p:nvSpPr>
          <p:cNvPr id="560" name="Google Shape;560;g1dc743fe8cf_0_634"/>
          <p:cNvSpPr/>
          <p:nvPr/>
        </p:nvSpPr>
        <p:spPr>
          <a:xfrm rot="-8518498">
            <a:off x="2913654" y="5036990"/>
            <a:ext cx="5294756" cy="194076"/>
          </a:xfrm>
          <a:prstGeom prst="rightArrow">
            <a:avLst>
              <a:gd fmla="val 50000" name="adj1"/>
              <a:gd fmla="val 130872"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g1dc743fe8cf_0_634"/>
          <p:cNvPicPr preferRelativeResize="0"/>
          <p:nvPr/>
        </p:nvPicPr>
        <p:blipFill rotWithShape="1">
          <a:blip r:embed="rId4">
            <a:alphaModFix/>
          </a:blip>
          <a:srcRect b="0" l="0" r="0" t="0"/>
          <a:stretch/>
        </p:blipFill>
        <p:spPr>
          <a:xfrm>
            <a:off x="3289850" y="2515975"/>
            <a:ext cx="6123649" cy="4420701"/>
          </a:xfrm>
          <a:prstGeom prst="rect">
            <a:avLst/>
          </a:prstGeom>
          <a:noFill/>
          <a:ln>
            <a:noFill/>
          </a:ln>
        </p:spPr>
      </p:pic>
      <p:pic>
        <p:nvPicPr>
          <p:cNvPr id="562" name="Google Shape;562;g1dc743fe8cf_0_634"/>
          <p:cNvPicPr preferRelativeResize="0"/>
          <p:nvPr/>
        </p:nvPicPr>
        <p:blipFill rotWithShape="1">
          <a:blip r:embed="rId5">
            <a:alphaModFix/>
          </a:blip>
          <a:srcRect b="0" l="0" r="0" t="0"/>
          <a:stretch/>
        </p:blipFill>
        <p:spPr>
          <a:xfrm>
            <a:off x="676600" y="4534078"/>
            <a:ext cx="4290301" cy="1004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 name="Shape 566"/>
        <p:cNvGrpSpPr/>
        <p:nvPr/>
      </p:nvGrpSpPr>
      <p:grpSpPr>
        <a:xfrm>
          <a:off x="0" y="0"/>
          <a:ext cx="0" cy="0"/>
          <a:chOff x="0" y="0"/>
          <a:chExt cx="0" cy="0"/>
        </a:xfrm>
      </p:grpSpPr>
      <p:sp>
        <p:nvSpPr>
          <p:cNvPr id="567" name="Google Shape;567;g1dc743fe8cf_0_673"/>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g1dc743fe8cf_0_673"/>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 name="Google Shape;569;g1dc743fe8cf_0_673"/>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70" name="Google Shape;570;g1dc743fe8cf_0_673"/>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71" name="Google Shape;571;g1dc743fe8cf_0_673"/>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dc743fe8cf_0_673"/>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73" name="Google Shape;573;g1dc743fe8cf_0_673"/>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1dc743fe8cf_0_673"/>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dc743fe8cf_0_673"/>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dc743fe8cf_0_673"/>
          <p:cNvSpPr txBox="1"/>
          <p:nvPr/>
        </p:nvSpPr>
        <p:spPr>
          <a:xfrm>
            <a:off x="817875" y="2367519"/>
            <a:ext cx="1032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Para convertir un número binario a decimal se deben numerar los dígitos de derecha a izquierda, a cada número se le asigna la correspondiente potencia base 2 y al final se suman las potencias.</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000000"/>
                </a:solidFill>
                <a:latin typeface="Trebuchet MS"/>
                <a:ea typeface="Trebuchet MS"/>
                <a:cs typeface="Trebuchet MS"/>
                <a:sym typeface="Trebuchet MS"/>
              </a:rPr>
              <a:t>Ejemplo:</a:t>
            </a:r>
            <a:endParaRPr b="1" i="1"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Convertir </a:t>
            </a:r>
            <a:r>
              <a:rPr b="0" i="0" lang="en-US" sz="2000" u="none" cap="none" strike="noStrike">
                <a:solidFill>
                  <a:srgbClr val="000000"/>
                </a:solidFill>
                <a:latin typeface="Courier New"/>
                <a:ea typeface="Courier New"/>
                <a:cs typeface="Courier New"/>
                <a:sym typeface="Courier New"/>
              </a:rPr>
              <a:t>10101100 </a:t>
            </a:r>
            <a:r>
              <a:rPr b="0" i="0" lang="en-US" sz="2000" u="none" cap="none" strike="noStrike">
                <a:solidFill>
                  <a:srgbClr val="000000"/>
                </a:solidFill>
                <a:latin typeface="Trebuchet MS"/>
                <a:ea typeface="Trebuchet MS"/>
                <a:cs typeface="Trebuchet MS"/>
                <a:sym typeface="Trebuchet MS"/>
              </a:rPr>
              <a:t>(sistema binario) a decimal (sistema decimal).</a:t>
            </a:r>
            <a:endParaRPr b="0" i="0" sz="2000" u="none" cap="none" strike="noStrike">
              <a:solidFill>
                <a:srgbClr val="000000"/>
              </a:solidFill>
              <a:latin typeface="Trebuchet MS"/>
              <a:ea typeface="Trebuchet MS"/>
              <a:cs typeface="Trebuchet MS"/>
              <a:sym typeface="Trebuchet MS"/>
            </a:endParaRPr>
          </a:p>
        </p:txBody>
      </p:sp>
      <p:sp>
        <p:nvSpPr>
          <p:cNvPr id="577" name="Google Shape;577;g1dc743fe8cf_0_673"/>
          <p:cNvSpPr txBox="1"/>
          <p:nvPr>
            <p:ph type="title"/>
          </p:nvPr>
        </p:nvSpPr>
        <p:spPr>
          <a:xfrm>
            <a:off x="817875" y="1764900"/>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Conversión Binario a Decimal</a:t>
            </a:r>
            <a:endParaRPr sz="2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1" name="Shape 581"/>
        <p:cNvGrpSpPr/>
        <p:nvPr/>
      </p:nvGrpSpPr>
      <p:grpSpPr>
        <a:xfrm>
          <a:off x="0" y="0"/>
          <a:ext cx="0" cy="0"/>
          <a:chOff x="0" y="0"/>
          <a:chExt cx="0" cy="0"/>
        </a:xfrm>
      </p:grpSpPr>
      <p:sp>
        <p:nvSpPr>
          <p:cNvPr id="582" name="Google Shape;582;g1dc743fe8cf_0_689"/>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g1dc743fe8cf_0_689"/>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g1dc743fe8cf_0_689"/>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85" name="Google Shape;585;g1dc743fe8cf_0_689"/>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586" name="Google Shape;586;g1dc743fe8cf_0_689"/>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dc743fe8cf_0_689"/>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588" name="Google Shape;588;g1dc743fe8cf_0_689"/>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dc743fe8cf_0_689"/>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dc743fe8cf_0_689"/>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dc743fe8cf_0_689"/>
          <p:cNvSpPr txBox="1"/>
          <p:nvPr/>
        </p:nvSpPr>
        <p:spPr>
          <a:xfrm>
            <a:off x="817875" y="2078144"/>
            <a:ext cx="1032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Convertir </a:t>
            </a:r>
            <a:r>
              <a:rPr b="0" i="0" lang="en-US" sz="2000" u="none" cap="none" strike="noStrike">
                <a:solidFill>
                  <a:schemeClr val="dk1"/>
                </a:solidFill>
                <a:latin typeface="Courier New"/>
                <a:ea typeface="Courier New"/>
                <a:cs typeface="Courier New"/>
                <a:sym typeface="Courier New"/>
              </a:rPr>
              <a:t>10101100 </a:t>
            </a:r>
            <a:r>
              <a:rPr b="0" i="0" lang="en-US" sz="2000" u="none" cap="none" strike="noStrike">
                <a:solidFill>
                  <a:schemeClr val="dk1"/>
                </a:solidFill>
                <a:latin typeface="Trebuchet MS"/>
                <a:ea typeface="Trebuchet MS"/>
                <a:cs typeface="Trebuchet MS"/>
                <a:sym typeface="Trebuchet MS"/>
              </a:rPr>
              <a:t>(sistema binario) a decimal (sistema decimal).</a:t>
            </a:r>
            <a:endParaRPr b="0" i="0" sz="2000" u="none" cap="none" strike="noStrike">
              <a:solidFill>
                <a:srgbClr val="000000"/>
              </a:solidFill>
              <a:latin typeface="Trebuchet MS"/>
              <a:ea typeface="Trebuchet MS"/>
              <a:cs typeface="Trebuchet MS"/>
              <a:sym typeface="Trebuchet MS"/>
            </a:endParaRPr>
          </a:p>
        </p:txBody>
      </p:sp>
      <p:sp>
        <p:nvSpPr>
          <p:cNvPr id="592" name="Google Shape;592;g1dc743fe8cf_0_689"/>
          <p:cNvSpPr txBox="1"/>
          <p:nvPr>
            <p:ph type="title"/>
          </p:nvPr>
        </p:nvSpPr>
        <p:spPr>
          <a:xfrm>
            <a:off x="817875" y="1475525"/>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Font typeface="Arial"/>
              <a:buNone/>
            </a:pPr>
            <a:r>
              <a:rPr lang="en-US" sz="2700"/>
              <a:t>Conversión Binario a Decimal</a:t>
            </a:r>
            <a:endParaRPr sz="2700"/>
          </a:p>
        </p:txBody>
      </p:sp>
      <p:pic>
        <p:nvPicPr>
          <p:cNvPr id="593" name="Google Shape;593;g1dc743fe8cf_0_689"/>
          <p:cNvPicPr preferRelativeResize="0"/>
          <p:nvPr/>
        </p:nvPicPr>
        <p:blipFill rotWithShape="1">
          <a:blip r:embed="rId4">
            <a:alphaModFix/>
          </a:blip>
          <a:srcRect b="0" l="0" r="0" t="0"/>
          <a:stretch/>
        </p:blipFill>
        <p:spPr>
          <a:xfrm>
            <a:off x="4000525" y="2429519"/>
            <a:ext cx="2048449" cy="44303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 name="Shape 597"/>
        <p:cNvGrpSpPr/>
        <p:nvPr/>
      </p:nvGrpSpPr>
      <p:grpSpPr>
        <a:xfrm>
          <a:off x="0" y="0"/>
          <a:ext cx="0" cy="0"/>
          <a:chOff x="0" y="0"/>
          <a:chExt cx="0" cy="0"/>
        </a:xfrm>
      </p:grpSpPr>
      <p:sp>
        <p:nvSpPr>
          <p:cNvPr id="598" name="Google Shape;598;g1dc743fe8cf_0_71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g1dc743fe8cf_0_71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0" name="Google Shape;600;g1dc743fe8cf_0_71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1" name="Google Shape;601;g1dc743fe8cf_0_71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02" name="Google Shape;602;g1dc743fe8cf_0_71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1dc743fe8cf_0_71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04" name="Google Shape;604;g1dc743fe8cf_0_71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1dc743fe8cf_0_711"/>
          <p:cNvSpPr/>
          <p:nvPr/>
        </p:nvSpPr>
        <p:spPr>
          <a:xfrm>
            <a:off x="5965875" y="4161725"/>
            <a:ext cx="6429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1dc743fe8cf_0_711"/>
          <p:cNvSpPr/>
          <p:nvPr/>
        </p:nvSpPr>
        <p:spPr>
          <a:xfrm>
            <a:off x="304800" y="6492075"/>
            <a:ext cx="6276300" cy="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1dc743fe8cf_0_711"/>
          <p:cNvSpPr txBox="1"/>
          <p:nvPr/>
        </p:nvSpPr>
        <p:spPr>
          <a:xfrm>
            <a:off x="817875" y="2078144"/>
            <a:ext cx="1032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Convertir </a:t>
            </a:r>
            <a:r>
              <a:rPr b="0" i="0" lang="en-US" sz="2000" u="none" cap="none" strike="noStrike">
                <a:solidFill>
                  <a:schemeClr val="dk1"/>
                </a:solidFill>
                <a:latin typeface="Courier New"/>
                <a:ea typeface="Courier New"/>
                <a:cs typeface="Courier New"/>
                <a:sym typeface="Courier New"/>
              </a:rPr>
              <a:t>10101100 </a:t>
            </a:r>
            <a:r>
              <a:rPr b="0" i="0" lang="en-US" sz="2000" u="none" cap="none" strike="noStrike">
                <a:solidFill>
                  <a:schemeClr val="dk1"/>
                </a:solidFill>
                <a:latin typeface="Trebuchet MS"/>
                <a:ea typeface="Trebuchet MS"/>
                <a:cs typeface="Trebuchet MS"/>
                <a:sym typeface="Trebuchet MS"/>
              </a:rPr>
              <a:t>(sistema binario) a decimal (sistema decimal).</a:t>
            </a:r>
            <a:endParaRPr b="0" i="0" sz="2000" u="none" cap="none" strike="noStrike">
              <a:solidFill>
                <a:srgbClr val="000000"/>
              </a:solidFill>
              <a:latin typeface="Trebuchet MS"/>
              <a:ea typeface="Trebuchet MS"/>
              <a:cs typeface="Trebuchet MS"/>
              <a:sym typeface="Trebuchet MS"/>
            </a:endParaRPr>
          </a:p>
        </p:txBody>
      </p:sp>
      <p:sp>
        <p:nvSpPr>
          <p:cNvPr id="608" name="Google Shape;608;g1dc743fe8cf_0_711"/>
          <p:cNvSpPr txBox="1"/>
          <p:nvPr>
            <p:ph type="title"/>
          </p:nvPr>
        </p:nvSpPr>
        <p:spPr>
          <a:xfrm>
            <a:off x="817875" y="1475525"/>
            <a:ext cx="57909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Conversión Binario a Decimal</a:t>
            </a:r>
            <a:endParaRPr sz="2700"/>
          </a:p>
        </p:txBody>
      </p:sp>
      <p:pic>
        <p:nvPicPr>
          <p:cNvPr id="609" name="Google Shape;609;g1dc743fe8cf_0_711"/>
          <p:cNvPicPr preferRelativeResize="0"/>
          <p:nvPr/>
        </p:nvPicPr>
        <p:blipFill rotWithShape="1">
          <a:blip r:embed="rId4">
            <a:alphaModFix/>
          </a:blip>
          <a:srcRect b="0" l="0" r="0" t="0"/>
          <a:stretch/>
        </p:blipFill>
        <p:spPr>
          <a:xfrm>
            <a:off x="4000526" y="2433025"/>
            <a:ext cx="2048449" cy="4430349"/>
          </a:xfrm>
          <a:prstGeom prst="rect">
            <a:avLst/>
          </a:prstGeom>
          <a:noFill/>
          <a:ln>
            <a:noFill/>
          </a:ln>
        </p:spPr>
      </p:pic>
      <p:pic>
        <p:nvPicPr>
          <p:cNvPr id="610" name="Google Shape;610;g1dc743fe8cf_0_711"/>
          <p:cNvPicPr preferRelativeResize="0"/>
          <p:nvPr/>
        </p:nvPicPr>
        <p:blipFill rotWithShape="1">
          <a:blip r:embed="rId5">
            <a:alphaModFix/>
          </a:blip>
          <a:srcRect b="0" l="0" r="0" t="0"/>
          <a:stretch/>
        </p:blipFill>
        <p:spPr>
          <a:xfrm>
            <a:off x="6215225" y="3953414"/>
            <a:ext cx="3189900" cy="677100"/>
          </a:xfrm>
          <a:prstGeom prst="rect">
            <a:avLst/>
          </a:prstGeom>
          <a:noFill/>
          <a:ln>
            <a:noFill/>
          </a:ln>
        </p:spPr>
      </p:pic>
      <p:sp>
        <p:nvSpPr>
          <p:cNvPr id="611" name="Google Shape;611;g1dc743fe8cf_0_711"/>
          <p:cNvSpPr txBox="1"/>
          <p:nvPr/>
        </p:nvSpPr>
        <p:spPr>
          <a:xfrm>
            <a:off x="7451075" y="4983663"/>
            <a:ext cx="3965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Trebuchet MS"/>
                <a:ea typeface="Trebuchet MS"/>
                <a:cs typeface="Trebuchet MS"/>
                <a:sym typeface="Trebuchet MS"/>
              </a:rPr>
              <a:t>Tarea: Investigar como se sumar, resta, multiplica y divide en binarios</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 name="Shape 615"/>
        <p:cNvGrpSpPr/>
        <p:nvPr/>
      </p:nvGrpSpPr>
      <p:grpSpPr>
        <a:xfrm>
          <a:off x="0" y="0"/>
          <a:ext cx="0" cy="0"/>
          <a:chOff x="0" y="0"/>
          <a:chExt cx="0" cy="0"/>
        </a:xfrm>
      </p:grpSpPr>
      <p:sp>
        <p:nvSpPr>
          <p:cNvPr id="616" name="Google Shape;616;g1dc67c63827_0_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7" name="Google Shape;617;g1dc67c63827_0_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8" name="Google Shape;618;g1dc67c63827_0_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19" name="Google Shape;619;g1dc67c63827_0_0"/>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620" name="Google Shape;620;g1dc67c63827_0_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1dc67c63827_0_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22" name="Google Shape;622;g1dc67c63827_0_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1dc67c63827_0_0"/>
          <p:cNvSpPr txBox="1"/>
          <p:nvPr>
            <p:ph type="title"/>
          </p:nvPr>
        </p:nvSpPr>
        <p:spPr>
          <a:xfrm>
            <a:off x="887100" y="2505450"/>
            <a:ext cx="10417800" cy="1847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Entornos y lenguajes de programación</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sp>
        <p:nvSpPr>
          <p:cNvPr id="175" name="Google Shape;175;g1dc50864afa_0_297"/>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g1dc50864afa_0_297"/>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g1dc50864afa_0_297"/>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8" name="Google Shape;178;g1dc50864afa_0_297"/>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179" name="Google Shape;179;g1dc50864afa_0_297"/>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dc50864afa_0_297"/>
          <p:cNvSpPr txBox="1"/>
          <p:nvPr>
            <p:ph type="title"/>
          </p:nvPr>
        </p:nvSpPr>
        <p:spPr>
          <a:xfrm>
            <a:off x="943000" y="1709271"/>
            <a:ext cx="1512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extLst>
                  <a:ext uri="http://customooxmlschemas.google.com/">
                    <go:slidesCustomData xmlns:go="http://customooxmlschemas.google.com/" textRoundtripDataId="0"/>
                  </a:ext>
                </a:extLst>
              </a:rPr>
              <a:t>Agenda</a:t>
            </a:r>
            <a:endParaRPr/>
          </a:p>
        </p:txBody>
      </p:sp>
      <p:sp>
        <p:nvSpPr>
          <p:cNvPr id="181" name="Google Shape;181;g1dc50864afa_0_297"/>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182" name="Google Shape;182;g1dc50864afa_0_297"/>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dc50864afa_0_297"/>
          <p:cNvSpPr txBox="1"/>
          <p:nvPr/>
        </p:nvSpPr>
        <p:spPr>
          <a:xfrm>
            <a:off x="998425" y="2756350"/>
            <a:ext cx="7980300" cy="25983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rgbClr val="000000"/>
              </a:buClr>
              <a:buSzPts val="2800"/>
              <a:buFont typeface="Trebuchet MS"/>
              <a:buAutoNum type="arabicPeriod"/>
            </a:pPr>
            <a:r>
              <a:rPr b="0" i="0" lang="en-US" sz="2800" u="none" cap="none" strike="noStrike">
                <a:solidFill>
                  <a:srgbClr val="000000"/>
                </a:solidFill>
                <a:latin typeface="Trebuchet MS"/>
                <a:ea typeface="Trebuchet MS"/>
                <a:cs typeface="Trebuchet MS"/>
                <a:sym typeface="Trebuchet MS"/>
              </a:rPr>
              <a:t>Datos</a:t>
            </a:r>
            <a:endParaRPr b="0" i="0" sz="2800" u="none" cap="none" strike="noStrike">
              <a:solidFill>
                <a:srgbClr val="000000"/>
              </a:solidFill>
              <a:latin typeface="Trebuchet MS"/>
              <a:ea typeface="Trebuchet MS"/>
              <a:cs typeface="Trebuchet MS"/>
              <a:sym typeface="Trebuchet MS"/>
            </a:endParaRPr>
          </a:p>
          <a:p>
            <a:pPr indent="-406400" lvl="0" marL="457200" marR="0" rtl="0" algn="l">
              <a:lnSpc>
                <a:spcPct val="115000"/>
              </a:lnSpc>
              <a:spcBef>
                <a:spcPts val="0"/>
              </a:spcBef>
              <a:spcAft>
                <a:spcPts val="0"/>
              </a:spcAft>
              <a:buClr>
                <a:srgbClr val="000000"/>
              </a:buClr>
              <a:buSzPts val="2800"/>
              <a:buFont typeface="Trebuchet MS"/>
              <a:buAutoNum type="arabicPeriod"/>
            </a:pPr>
            <a:r>
              <a:rPr b="0" i="0" lang="en-US" sz="2800" u="none" cap="none" strike="noStrike">
                <a:solidFill>
                  <a:srgbClr val="000000"/>
                </a:solidFill>
                <a:latin typeface="Trebuchet MS"/>
                <a:ea typeface="Trebuchet MS"/>
                <a:cs typeface="Trebuchet MS"/>
                <a:sym typeface="Trebuchet MS"/>
              </a:rPr>
              <a:t>Tipos de datos</a:t>
            </a:r>
            <a:endParaRPr b="0" i="0" sz="2800" u="none" cap="none" strike="noStrike">
              <a:solidFill>
                <a:srgbClr val="000000"/>
              </a:solidFill>
              <a:latin typeface="Trebuchet MS"/>
              <a:ea typeface="Trebuchet MS"/>
              <a:cs typeface="Trebuchet MS"/>
              <a:sym typeface="Trebuchet MS"/>
            </a:endParaRPr>
          </a:p>
          <a:p>
            <a:pPr indent="-406400" lvl="0" marL="457200" marR="0" rtl="0" algn="l">
              <a:lnSpc>
                <a:spcPct val="115000"/>
              </a:lnSpc>
              <a:spcBef>
                <a:spcPts val="0"/>
              </a:spcBef>
              <a:spcAft>
                <a:spcPts val="0"/>
              </a:spcAft>
              <a:buClr>
                <a:srgbClr val="000000"/>
              </a:buClr>
              <a:buSzPts val="2800"/>
              <a:buFont typeface="Trebuchet MS"/>
              <a:buAutoNum type="arabicPeriod"/>
            </a:pPr>
            <a:r>
              <a:rPr b="0" i="0" lang="en-US" sz="2800" u="none" cap="none" strike="noStrike">
                <a:solidFill>
                  <a:srgbClr val="000000"/>
                </a:solidFill>
                <a:latin typeface="Trebuchet MS"/>
                <a:ea typeface="Trebuchet MS"/>
                <a:cs typeface="Trebuchet MS"/>
                <a:sym typeface="Trebuchet MS"/>
              </a:rPr>
              <a:t>Manejo de variables</a:t>
            </a:r>
            <a:endParaRPr b="0" i="0" sz="2800" u="none" cap="none" strike="noStrike">
              <a:solidFill>
                <a:srgbClr val="000000"/>
              </a:solidFill>
              <a:latin typeface="Trebuchet MS"/>
              <a:ea typeface="Trebuchet MS"/>
              <a:cs typeface="Trebuchet MS"/>
              <a:sym typeface="Trebuchet MS"/>
            </a:endParaRPr>
          </a:p>
          <a:p>
            <a:pPr indent="-406400" lvl="0" marL="457200" marR="0" rtl="0" algn="l">
              <a:lnSpc>
                <a:spcPct val="115000"/>
              </a:lnSpc>
              <a:spcBef>
                <a:spcPts val="0"/>
              </a:spcBef>
              <a:spcAft>
                <a:spcPts val="0"/>
              </a:spcAft>
              <a:buClr>
                <a:srgbClr val="000000"/>
              </a:buClr>
              <a:buSzPts val="2800"/>
              <a:buFont typeface="Trebuchet MS"/>
              <a:buAutoNum type="arabicPeriod"/>
            </a:pPr>
            <a:r>
              <a:rPr b="0" i="0" lang="en-US" sz="2800" u="none" cap="none" strike="noStrike">
                <a:solidFill>
                  <a:srgbClr val="000000"/>
                </a:solidFill>
                <a:latin typeface="Trebuchet MS"/>
                <a:ea typeface="Trebuchet MS"/>
                <a:cs typeface="Trebuchet MS"/>
                <a:sym typeface="Trebuchet MS"/>
              </a:rPr>
              <a:t>Entornos y lenguajes de programación</a:t>
            </a:r>
            <a:endParaRPr b="0" i="0" sz="2800" u="none" cap="none" strike="noStrike">
              <a:solidFill>
                <a:srgbClr val="000000"/>
              </a:solidFill>
              <a:latin typeface="Trebuchet MS"/>
              <a:ea typeface="Trebuchet MS"/>
              <a:cs typeface="Trebuchet MS"/>
              <a:sym typeface="Trebuchet MS"/>
            </a:endParaRPr>
          </a:p>
          <a:p>
            <a:pPr indent="-406400" lvl="0" marL="457200" marR="0" rtl="0" algn="l">
              <a:lnSpc>
                <a:spcPct val="115000"/>
              </a:lnSpc>
              <a:spcBef>
                <a:spcPts val="0"/>
              </a:spcBef>
              <a:spcAft>
                <a:spcPts val="0"/>
              </a:spcAft>
              <a:buClr>
                <a:srgbClr val="000000"/>
              </a:buClr>
              <a:buSzPts val="2800"/>
              <a:buFont typeface="Trebuchet MS"/>
              <a:buAutoNum type="arabicPeriod"/>
            </a:pPr>
            <a:r>
              <a:rPr b="0" i="0" lang="en-US" sz="2800" u="none" cap="none" strike="noStrike">
                <a:solidFill>
                  <a:srgbClr val="000000"/>
                </a:solidFill>
                <a:latin typeface="Trebuchet MS"/>
                <a:ea typeface="Trebuchet MS"/>
                <a:cs typeface="Trebuchet MS"/>
                <a:sym typeface="Trebuchet MS"/>
              </a:rPr>
              <a:t>Espacio en memoria</a:t>
            </a:r>
            <a:endParaRPr b="0" i="0" sz="2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7" name="Shape 627"/>
        <p:cNvGrpSpPr/>
        <p:nvPr/>
      </p:nvGrpSpPr>
      <p:grpSpPr>
        <a:xfrm>
          <a:off x="0" y="0"/>
          <a:ext cx="0" cy="0"/>
          <a:chOff x="0" y="0"/>
          <a:chExt cx="0" cy="0"/>
        </a:xfrm>
      </p:grpSpPr>
      <p:sp>
        <p:nvSpPr>
          <p:cNvPr id="628" name="Google Shape;628;g1dc743fe8cf_0_246"/>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9" name="Google Shape;629;g1dc743fe8cf_0_246"/>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g1dc743fe8cf_0_246"/>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31" name="Google Shape;631;g1dc743fe8cf_0_246"/>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32" name="Google Shape;632;g1dc743fe8cf_0_246"/>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1dc743fe8cf_0_246"/>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34" name="Google Shape;634;g1dc743fe8cf_0_246"/>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1dc743fe8cf_0_246"/>
          <p:cNvSpPr txBox="1"/>
          <p:nvPr>
            <p:ph type="title"/>
          </p:nvPr>
        </p:nvSpPr>
        <p:spPr>
          <a:xfrm>
            <a:off x="887100" y="1599850"/>
            <a:ext cx="104178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Entorno de Desarrollo Integrado (IDE)</a:t>
            </a:r>
            <a:endParaRPr sz="2700"/>
          </a:p>
        </p:txBody>
      </p:sp>
      <p:sp>
        <p:nvSpPr>
          <p:cNvPr id="636" name="Google Shape;636;g1dc743fe8cf_0_246"/>
          <p:cNvSpPr txBox="1"/>
          <p:nvPr/>
        </p:nvSpPr>
        <p:spPr>
          <a:xfrm>
            <a:off x="887100" y="2223400"/>
            <a:ext cx="10417800" cy="1154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Un IDE es una aplicación de software que ayuda a los programadores a desarrollar código de software de manera eficiente. Combina herramientas de desarrollador comunes en una sola Interfaz Gráfica de Usuario (GUI).</a:t>
            </a:r>
            <a:endParaRPr b="0" i="0" sz="2100" u="none" cap="none" strike="noStrike">
              <a:solidFill>
                <a:srgbClr val="000000"/>
              </a:solidFill>
              <a:latin typeface="Trebuchet MS"/>
              <a:ea typeface="Trebuchet MS"/>
              <a:cs typeface="Trebuchet MS"/>
              <a:sym typeface="Trebuchet MS"/>
            </a:endParaRPr>
          </a:p>
        </p:txBody>
      </p:sp>
      <p:sp>
        <p:nvSpPr>
          <p:cNvPr id="637" name="Google Shape;637;g1dc743fe8cf_0_246"/>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8" name="Google Shape;638;g1dc743fe8cf_0_246"/>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2" name="Shape 642"/>
        <p:cNvGrpSpPr/>
        <p:nvPr/>
      </p:nvGrpSpPr>
      <p:grpSpPr>
        <a:xfrm>
          <a:off x="0" y="0"/>
          <a:ext cx="0" cy="0"/>
          <a:chOff x="0" y="0"/>
          <a:chExt cx="0" cy="0"/>
        </a:xfrm>
      </p:grpSpPr>
      <p:sp>
        <p:nvSpPr>
          <p:cNvPr id="643" name="Google Shape;643;g1dc743fe8cf_0_223"/>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4" name="Google Shape;644;g1dc743fe8cf_0_223"/>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5" name="Google Shape;645;g1dc743fe8cf_0_223"/>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46" name="Google Shape;646;g1dc743fe8cf_0_223"/>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47" name="Google Shape;647;g1dc743fe8cf_0_223"/>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1dc743fe8cf_0_223"/>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49" name="Google Shape;649;g1dc743fe8cf_0_223"/>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dc743fe8cf_0_223"/>
          <p:cNvSpPr txBox="1"/>
          <p:nvPr>
            <p:ph type="title"/>
          </p:nvPr>
        </p:nvSpPr>
        <p:spPr>
          <a:xfrm>
            <a:off x="887100" y="1599850"/>
            <a:ext cx="104178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Entorno de Desarrollo Integrado (IDE)</a:t>
            </a:r>
            <a:endParaRPr sz="2700"/>
          </a:p>
        </p:txBody>
      </p:sp>
      <p:sp>
        <p:nvSpPr>
          <p:cNvPr id="651" name="Google Shape;651;g1dc743fe8cf_0_223"/>
          <p:cNvSpPr txBox="1"/>
          <p:nvPr/>
        </p:nvSpPr>
        <p:spPr>
          <a:xfrm>
            <a:off x="887100" y="2223400"/>
            <a:ext cx="10417800" cy="1154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Un IDE es una aplicación de software que ayuda a los programadores a desarrollar código de software de manera eficiente. Combina herramientas de desarrollador comunes en una sola Interfaz Gráfica de Usuario (GUI).</a:t>
            </a:r>
            <a:endParaRPr b="0" i="0" sz="2100" u="none" cap="none" strike="noStrike">
              <a:solidFill>
                <a:srgbClr val="000000"/>
              </a:solidFill>
              <a:latin typeface="Trebuchet MS"/>
              <a:ea typeface="Trebuchet MS"/>
              <a:cs typeface="Trebuchet MS"/>
              <a:sym typeface="Trebuchet MS"/>
            </a:endParaRPr>
          </a:p>
        </p:txBody>
      </p:sp>
      <p:sp>
        <p:nvSpPr>
          <p:cNvPr id="652" name="Google Shape;652;g1dc743fe8cf_0_223"/>
          <p:cNvSpPr txBox="1"/>
          <p:nvPr>
            <p:ph type="title"/>
          </p:nvPr>
        </p:nvSpPr>
        <p:spPr>
          <a:xfrm>
            <a:off x="887100" y="3816575"/>
            <a:ext cx="10417800" cy="415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700"/>
              <a:t>Lenguaje de Programación</a:t>
            </a:r>
            <a:endParaRPr sz="2700"/>
          </a:p>
        </p:txBody>
      </p:sp>
      <p:sp>
        <p:nvSpPr>
          <p:cNvPr id="653" name="Google Shape;653;g1dc743fe8cf_0_223"/>
          <p:cNvSpPr txBox="1"/>
          <p:nvPr/>
        </p:nvSpPr>
        <p:spPr>
          <a:xfrm>
            <a:off x="887100" y="4377100"/>
            <a:ext cx="10417800" cy="1800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Un lenguaje de programación es, como su nombre indica, un lenguaje como podría ser el español. La diferencia es que sirve únicamente para comunicarse con una máquina y controlar su comportamiento. Brinda la capacidad de escribir (o programar) una serie de instrucciones o secuencias de órdenes en forma de algoritmos.</a:t>
            </a:r>
            <a:endParaRPr b="0" i="0" sz="2100" u="none" cap="none" strike="noStrike">
              <a:solidFill>
                <a:srgbClr val="000000"/>
              </a:solidFill>
              <a:latin typeface="Trebuchet MS"/>
              <a:ea typeface="Trebuchet MS"/>
              <a:cs typeface="Trebuchet MS"/>
              <a:sym typeface="Trebuchet MS"/>
            </a:endParaRPr>
          </a:p>
        </p:txBody>
      </p:sp>
      <p:sp>
        <p:nvSpPr>
          <p:cNvPr id="654" name="Google Shape;654;g1dc743fe8cf_0_223"/>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5" name="Google Shape;655;g1dc743fe8cf_0_223"/>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9" name="Shape 659"/>
        <p:cNvGrpSpPr/>
        <p:nvPr/>
      </p:nvGrpSpPr>
      <p:grpSpPr>
        <a:xfrm>
          <a:off x="0" y="0"/>
          <a:ext cx="0" cy="0"/>
          <a:chOff x="0" y="0"/>
          <a:chExt cx="0" cy="0"/>
        </a:xfrm>
      </p:grpSpPr>
      <p:sp>
        <p:nvSpPr>
          <p:cNvPr id="660" name="Google Shape;660;g1dc743fe8cf_0_206"/>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1" name="Google Shape;661;g1dc743fe8cf_0_206"/>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2" name="Google Shape;662;g1dc743fe8cf_0_206"/>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63" name="Google Shape;663;g1dc743fe8cf_0_206"/>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1dc743fe8cf_0_206"/>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65" name="Google Shape;665;g1dc743fe8cf_0_206"/>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1dc743fe8cf_0_206"/>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
        <p:nvSpPr>
          <p:cNvPr id="667" name="Google Shape;667;g1dc743fe8cf_0_206"/>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8" name="Google Shape;668;g1dc743fe8cf_0_206"/>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9" name="Google Shape;669;g1dc743fe8cf_0_206"/>
          <p:cNvPicPr preferRelativeResize="0"/>
          <p:nvPr/>
        </p:nvPicPr>
        <p:blipFill rotWithShape="1">
          <a:blip r:embed="rId4">
            <a:alphaModFix/>
          </a:blip>
          <a:srcRect b="0" l="0" r="0" t="0"/>
          <a:stretch/>
        </p:blipFill>
        <p:spPr>
          <a:xfrm>
            <a:off x="1532463" y="3144975"/>
            <a:ext cx="1303526" cy="1303526"/>
          </a:xfrm>
          <a:prstGeom prst="rect">
            <a:avLst/>
          </a:prstGeom>
          <a:noFill/>
          <a:ln>
            <a:noFill/>
          </a:ln>
        </p:spPr>
      </p:pic>
      <p:pic>
        <p:nvPicPr>
          <p:cNvPr id="670" name="Google Shape;670;g1dc743fe8cf_0_206"/>
          <p:cNvPicPr preferRelativeResize="0"/>
          <p:nvPr/>
        </p:nvPicPr>
        <p:blipFill rotWithShape="1">
          <a:blip r:embed="rId5">
            <a:alphaModFix/>
          </a:blip>
          <a:srcRect b="0" l="0" r="0" t="0"/>
          <a:stretch/>
        </p:blipFill>
        <p:spPr>
          <a:xfrm>
            <a:off x="3602175" y="1198300"/>
            <a:ext cx="7217330" cy="5047874"/>
          </a:xfrm>
          <a:prstGeom prst="rect">
            <a:avLst/>
          </a:prstGeom>
          <a:noFill/>
          <a:ln>
            <a:noFill/>
          </a:ln>
        </p:spPr>
      </p:pic>
      <p:sp>
        <p:nvSpPr>
          <p:cNvPr id="671" name="Google Shape;671;g1dc743fe8cf_0_206"/>
          <p:cNvSpPr txBox="1"/>
          <p:nvPr/>
        </p:nvSpPr>
        <p:spPr>
          <a:xfrm>
            <a:off x="1482840" y="2341425"/>
            <a:ext cx="1402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IntelliJ</a:t>
            </a:r>
            <a:endParaRPr b="0" i="0" sz="2200" u="none" cap="none" strike="noStrike">
              <a:solidFill>
                <a:srgbClr val="000000"/>
              </a:solidFill>
              <a:latin typeface="Trebuchet MS"/>
              <a:ea typeface="Trebuchet MS"/>
              <a:cs typeface="Trebuchet MS"/>
              <a:sym typeface="Trebuchet MS"/>
            </a:endParaRPr>
          </a:p>
        </p:txBody>
      </p:sp>
      <p:sp>
        <p:nvSpPr>
          <p:cNvPr id="672" name="Google Shape;672;g1dc743fe8cf_0_206"/>
          <p:cNvSpPr txBox="1"/>
          <p:nvPr/>
        </p:nvSpPr>
        <p:spPr>
          <a:xfrm>
            <a:off x="568875" y="6115700"/>
            <a:ext cx="27312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Página oficial--consulta</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6" name="Shape 676"/>
        <p:cNvGrpSpPr/>
        <p:nvPr/>
      </p:nvGrpSpPr>
      <p:grpSpPr>
        <a:xfrm>
          <a:off x="0" y="0"/>
          <a:ext cx="0" cy="0"/>
          <a:chOff x="0" y="0"/>
          <a:chExt cx="0" cy="0"/>
        </a:xfrm>
      </p:grpSpPr>
      <p:sp>
        <p:nvSpPr>
          <p:cNvPr id="677" name="Google Shape;677;g1dc743fe8cf_0_27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g1dc743fe8cf_0_274"/>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79" name="Google Shape;679;g1dc743fe8cf_0_27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80" name="Google Shape;680;g1dc743fe8cf_0_27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dc743fe8cf_0_27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82" name="Google Shape;682;g1dc743fe8cf_0_27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dc743fe8cf_0_274"/>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
        <p:nvSpPr>
          <p:cNvPr id="684" name="Google Shape;684;g1dc743fe8cf_0_27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5" name="Google Shape;685;g1dc743fe8cf_0_27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6" name="Google Shape;686;g1dc743fe8cf_0_274"/>
          <p:cNvPicPr preferRelativeResize="0"/>
          <p:nvPr/>
        </p:nvPicPr>
        <p:blipFill rotWithShape="1">
          <a:blip r:embed="rId4">
            <a:alphaModFix/>
          </a:blip>
          <a:srcRect b="0" l="0" r="0" t="0"/>
          <a:stretch/>
        </p:blipFill>
        <p:spPr>
          <a:xfrm>
            <a:off x="924776" y="3020175"/>
            <a:ext cx="1345524" cy="1551824"/>
          </a:xfrm>
          <a:prstGeom prst="rect">
            <a:avLst/>
          </a:prstGeom>
          <a:noFill/>
          <a:ln>
            <a:noFill/>
          </a:ln>
        </p:spPr>
      </p:pic>
      <p:pic>
        <p:nvPicPr>
          <p:cNvPr id="687" name="Google Shape;687;g1dc743fe8cf_0_274"/>
          <p:cNvPicPr preferRelativeResize="0"/>
          <p:nvPr/>
        </p:nvPicPr>
        <p:blipFill rotWithShape="1">
          <a:blip r:embed="rId5">
            <a:alphaModFix/>
          </a:blip>
          <a:srcRect b="0" l="0" r="0" t="0"/>
          <a:stretch/>
        </p:blipFill>
        <p:spPr>
          <a:xfrm>
            <a:off x="2642025" y="1296300"/>
            <a:ext cx="9243154" cy="4928737"/>
          </a:xfrm>
          <a:prstGeom prst="rect">
            <a:avLst/>
          </a:prstGeom>
          <a:noFill/>
          <a:ln>
            <a:noFill/>
          </a:ln>
        </p:spPr>
      </p:pic>
      <p:sp>
        <p:nvSpPr>
          <p:cNvPr id="688" name="Google Shape;688;g1dc743fe8cf_0_274"/>
          <p:cNvSpPr txBox="1"/>
          <p:nvPr/>
        </p:nvSpPr>
        <p:spPr>
          <a:xfrm>
            <a:off x="896140" y="2244475"/>
            <a:ext cx="1402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NetBeans</a:t>
            </a:r>
            <a:endParaRPr b="0" i="0" sz="2200" u="none" cap="none" strike="noStrike">
              <a:solidFill>
                <a:srgbClr val="000000"/>
              </a:solidFill>
              <a:latin typeface="Trebuchet MS"/>
              <a:ea typeface="Trebuchet MS"/>
              <a:cs typeface="Trebuchet MS"/>
              <a:sym typeface="Trebuchet MS"/>
            </a:endParaRPr>
          </a:p>
        </p:txBody>
      </p:sp>
      <p:sp>
        <p:nvSpPr>
          <p:cNvPr id="689" name="Google Shape;689;g1dc743fe8cf_0_274"/>
          <p:cNvSpPr txBox="1"/>
          <p:nvPr/>
        </p:nvSpPr>
        <p:spPr>
          <a:xfrm>
            <a:off x="330450" y="63230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Welcome to Apache NetBeans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3" name="Shape 693"/>
        <p:cNvGrpSpPr/>
        <p:nvPr/>
      </p:nvGrpSpPr>
      <p:grpSpPr>
        <a:xfrm>
          <a:off x="0" y="0"/>
          <a:ext cx="0" cy="0"/>
          <a:chOff x="0" y="0"/>
          <a:chExt cx="0" cy="0"/>
        </a:xfrm>
      </p:grpSpPr>
      <p:sp>
        <p:nvSpPr>
          <p:cNvPr id="694" name="Google Shape;694;g1dc743fe8cf_0_288"/>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5" name="Google Shape;695;g1dc743fe8cf_0_288"/>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96" name="Google Shape;696;g1dc743fe8cf_0_288"/>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697" name="Google Shape;697;g1dc743fe8cf_0_288"/>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1dc743fe8cf_0_288"/>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699" name="Google Shape;699;g1dc743fe8cf_0_288"/>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dc743fe8cf_0_288"/>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
        <p:nvSpPr>
          <p:cNvPr id="701" name="Google Shape;701;g1dc743fe8cf_0_288"/>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2" name="Google Shape;702;g1dc743fe8cf_0_288"/>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03" name="Google Shape;703;g1dc743fe8cf_0_288"/>
          <p:cNvPicPr preferRelativeResize="0"/>
          <p:nvPr/>
        </p:nvPicPr>
        <p:blipFill rotWithShape="1">
          <a:blip r:embed="rId4">
            <a:alphaModFix/>
          </a:blip>
          <a:srcRect b="0" l="0" r="0" t="0"/>
          <a:stretch/>
        </p:blipFill>
        <p:spPr>
          <a:xfrm>
            <a:off x="1333550" y="3271237"/>
            <a:ext cx="1335398" cy="1335398"/>
          </a:xfrm>
          <a:prstGeom prst="rect">
            <a:avLst/>
          </a:prstGeom>
          <a:noFill/>
          <a:ln>
            <a:noFill/>
          </a:ln>
        </p:spPr>
      </p:pic>
      <p:sp>
        <p:nvSpPr>
          <p:cNvPr id="704" name="Google Shape;704;g1dc743fe8cf_0_288"/>
          <p:cNvSpPr txBox="1"/>
          <p:nvPr/>
        </p:nvSpPr>
        <p:spPr>
          <a:xfrm>
            <a:off x="810848" y="2251363"/>
            <a:ext cx="23808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Visual Studio Code</a:t>
            </a:r>
            <a:endParaRPr b="0" i="0" sz="2200" u="none" cap="none" strike="noStrike">
              <a:solidFill>
                <a:srgbClr val="000000"/>
              </a:solidFill>
              <a:latin typeface="Trebuchet MS"/>
              <a:ea typeface="Trebuchet MS"/>
              <a:cs typeface="Trebuchet MS"/>
              <a:sym typeface="Trebuchet MS"/>
            </a:endParaRPr>
          </a:p>
        </p:txBody>
      </p:sp>
      <p:pic>
        <p:nvPicPr>
          <p:cNvPr id="705" name="Google Shape;705;g1dc743fe8cf_0_288"/>
          <p:cNvPicPr preferRelativeResize="0"/>
          <p:nvPr/>
        </p:nvPicPr>
        <p:blipFill rotWithShape="1">
          <a:blip r:embed="rId5">
            <a:alphaModFix/>
          </a:blip>
          <a:srcRect b="0" l="0" r="0" t="0"/>
          <a:stretch/>
        </p:blipFill>
        <p:spPr>
          <a:xfrm>
            <a:off x="3428998" y="1350700"/>
            <a:ext cx="8436775" cy="4819926"/>
          </a:xfrm>
          <a:prstGeom prst="rect">
            <a:avLst/>
          </a:prstGeom>
          <a:noFill/>
          <a:ln>
            <a:noFill/>
          </a:ln>
        </p:spPr>
      </p:pic>
      <p:sp>
        <p:nvSpPr>
          <p:cNvPr id="706" name="Google Shape;706;g1dc743fe8cf_0_288"/>
          <p:cNvSpPr txBox="1"/>
          <p:nvPr/>
        </p:nvSpPr>
        <p:spPr>
          <a:xfrm>
            <a:off x="259500" y="61706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Visual Studio Code - Code Editing. Redefined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0" name="Shape 710"/>
        <p:cNvGrpSpPr/>
        <p:nvPr/>
      </p:nvGrpSpPr>
      <p:grpSpPr>
        <a:xfrm>
          <a:off x="0" y="0"/>
          <a:ext cx="0" cy="0"/>
          <a:chOff x="0" y="0"/>
          <a:chExt cx="0" cy="0"/>
        </a:xfrm>
      </p:grpSpPr>
      <p:sp>
        <p:nvSpPr>
          <p:cNvPr id="711" name="Google Shape;711;g1dc743fe8cf_0_26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g1dc743fe8cf_0_260"/>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13" name="Google Shape;713;g1dc743fe8cf_0_260"/>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714" name="Google Shape;714;g1dc743fe8cf_0_26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dc743fe8cf_0_26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716" name="Google Shape;716;g1dc743fe8cf_0_26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dc743fe8cf_0_260"/>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Entornos y lenguajes de programación</a:t>
            </a:r>
            <a:endParaRPr b="0" i="0" sz="2000" u="none" cap="none" strike="noStrike">
              <a:solidFill>
                <a:srgbClr val="003870"/>
              </a:solidFill>
              <a:latin typeface="Trebuchet MS"/>
              <a:ea typeface="Trebuchet MS"/>
              <a:cs typeface="Trebuchet MS"/>
              <a:sym typeface="Trebuchet MS"/>
            </a:endParaRPr>
          </a:p>
        </p:txBody>
      </p:sp>
      <p:sp>
        <p:nvSpPr>
          <p:cNvPr id="718" name="Google Shape;718;g1dc743fe8cf_0_26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g1dc743fe8cf_0_26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0" name="Google Shape;720;g1dc743fe8cf_0_260"/>
          <p:cNvPicPr preferRelativeResize="0"/>
          <p:nvPr/>
        </p:nvPicPr>
        <p:blipFill rotWithShape="1">
          <a:blip r:embed="rId4">
            <a:alphaModFix/>
          </a:blip>
          <a:srcRect b="0" l="0" r="0" t="0"/>
          <a:stretch/>
        </p:blipFill>
        <p:spPr>
          <a:xfrm>
            <a:off x="780064" y="3279247"/>
            <a:ext cx="2285251" cy="1408200"/>
          </a:xfrm>
          <a:prstGeom prst="rect">
            <a:avLst/>
          </a:prstGeom>
          <a:noFill/>
          <a:ln>
            <a:noFill/>
          </a:ln>
        </p:spPr>
      </p:pic>
      <p:sp>
        <p:nvSpPr>
          <p:cNvPr id="721" name="Google Shape;721;g1dc743fe8cf_0_260"/>
          <p:cNvSpPr txBox="1"/>
          <p:nvPr/>
        </p:nvSpPr>
        <p:spPr>
          <a:xfrm>
            <a:off x="684523" y="2549250"/>
            <a:ext cx="23808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Google Colaboratory</a:t>
            </a:r>
            <a:endParaRPr b="0" i="0" sz="2200" u="none" cap="none" strike="noStrike">
              <a:solidFill>
                <a:srgbClr val="000000"/>
              </a:solidFill>
              <a:latin typeface="Trebuchet MS"/>
              <a:ea typeface="Trebuchet MS"/>
              <a:cs typeface="Trebuchet MS"/>
              <a:sym typeface="Trebuchet MS"/>
            </a:endParaRPr>
          </a:p>
        </p:txBody>
      </p:sp>
      <p:pic>
        <p:nvPicPr>
          <p:cNvPr id="722" name="Google Shape;722;g1dc743fe8cf_0_260"/>
          <p:cNvPicPr preferRelativeResize="0"/>
          <p:nvPr/>
        </p:nvPicPr>
        <p:blipFill rotWithShape="1">
          <a:blip r:embed="rId5">
            <a:alphaModFix/>
          </a:blip>
          <a:srcRect b="0" l="0" r="0" t="0"/>
          <a:stretch/>
        </p:blipFill>
        <p:spPr>
          <a:xfrm>
            <a:off x="3328564" y="1350700"/>
            <a:ext cx="8260424" cy="4819925"/>
          </a:xfrm>
          <a:prstGeom prst="rect">
            <a:avLst/>
          </a:prstGeom>
          <a:noFill/>
          <a:ln>
            <a:noFill/>
          </a:ln>
        </p:spPr>
      </p:pic>
      <p:sp>
        <p:nvSpPr>
          <p:cNvPr id="723" name="Google Shape;723;g1dc743fe8cf_0_260"/>
          <p:cNvSpPr txBox="1"/>
          <p:nvPr/>
        </p:nvSpPr>
        <p:spPr>
          <a:xfrm>
            <a:off x="259500" y="62147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Te damos la bienvenida a Colaboratory - Colaboratory (google.com)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7" name="Shape 727"/>
        <p:cNvGrpSpPr/>
        <p:nvPr/>
      </p:nvGrpSpPr>
      <p:grpSpPr>
        <a:xfrm>
          <a:off x="0" y="0"/>
          <a:ext cx="0" cy="0"/>
          <a:chOff x="0" y="0"/>
          <a:chExt cx="0" cy="0"/>
        </a:xfrm>
      </p:grpSpPr>
      <p:sp>
        <p:nvSpPr>
          <p:cNvPr id="728" name="Google Shape;728;g1dc743fe8cf_0_195"/>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9" name="Google Shape;729;g1dc743fe8cf_0_195"/>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0" name="Google Shape;730;g1dc743fe8cf_0_195"/>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31" name="Google Shape;731;g1dc743fe8cf_0_195"/>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732" name="Google Shape;732;g1dc743fe8cf_0_195"/>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1dc743fe8cf_0_195"/>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734" name="Google Shape;734;g1dc743fe8cf_0_195"/>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1dc743fe8cf_0_195"/>
          <p:cNvSpPr txBox="1"/>
          <p:nvPr>
            <p:ph type="title"/>
          </p:nvPr>
        </p:nvSpPr>
        <p:spPr>
          <a:xfrm>
            <a:off x="887100" y="2795050"/>
            <a:ext cx="104178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Manejo de Variables</a:t>
            </a:r>
            <a:endParaRPr sz="6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g1dc67c63827_0_1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1" name="Google Shape;741;g1dc67c63827_0_11"/>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42" name="Google Shape;742;g1dc67c63827_0_11"/>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743" name="Google Shape;743;g1dc67c63827_0_1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1dc67c63827_0_1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745" name="Google Shape;745;g1dc67c63827_0_1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dc67c63827_0_11"/>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747" name="Google Shape;747;g1dc67c63827_0_1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8" name="Google Shape;748;g1dc67c63827_0_1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49" name="Google Shape;749;g1dc67c63827_0_11"/>
          <p:cNvPicPr preferRelativeResize="0"/>
          <p:nvPr/>
        </p:nvPicPr>
        <p:blipFill rotWithShape="1">
          <a:blip r:embed="rId4">
            <a:alphaModFix/>
          </a:blip>
          <a:srcRect b="0" l="5342" r="6357" t="0"/>
          <a:stretch/>
        </p:blipFill>
        <p:spPr>
          <a:xfrm>
            <a:off x="713513" y="1855050"/>
            <a:ext cx="10764974" cy="970350"/>
          </a:xfrm>
          <a:prstGeom prst="rect">
            <a:avLst/>
          </a:prstGeom>
          <a:noFill/>
          <a:ln>
            <a:noFill/>
          </a:ln>
        </p:spPr>
      </p:pic>
      <p:sp>
        <p:nvSpPr>
          <p:cNvPr id="750" name="Google Shape;750;g1dc67c63827_0_11"/>
          <p:cNvSpPr txBox="1"/>
          <p:nvPr>
            <p:ph type="title"/>
          </p:nvPr>
        </p:nvSpPr>
        <p:spPr>
          <a:xfrm>
            <a:off x="772425" y="1483075"/>
            <a:ext cx="79560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Definir una variable </a:t>
            </a:r>
            <a:endParaRPr i="1" sz="2500"/>
          </a:p>
        </p:txBody>
      </p:sp>
      <p:sp>
        <p:nvSpPr>
          <p:cNvPr id="751" name="Google Shape;751;g1dc67c63827_0_11"/>
          <p:cNvSpPr/>
          <p:nvPr/>
        </p:nvSpPr>
        <p:spPr>
          <a:xfrm>
            <a:off x="1925775"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dc67c63827_0_11"/>
          <p:cNvSpPr txBox="1"/>
          <p:nvPr/>
        </p:nvSpPr>
        <p:spPr>
          <a:xfrm>
            <a:off x="1478800" y="3311800"/>
            <a:ext cx="13572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int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short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long</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float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double</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char</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boolean</a:t>
            </a:r>
            <a:endParaRPr b="0" i="0" sz="21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6" name="Shape 756"/>
        <p:cNvGrpSpPr/>
        <p:nvPr/>
      </p:nvGrpSpPr>
      <p:grpSpPr>
        <a:xfrm>
          <a:off x="0" y="0"/>
          <a:ext cx="0" cy="0"/>
          <a:chOff x="0" y="0"/>
          <a:chExt cx="0" cy="0"/>
        </a:xfrm>
      </p:grpSpPr>
      <p:sp>
        <p:nvSpPr>
          <p:cNvPr id="757" name="Google Shape;757;g1dc743fe8cf_0_34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8" name="Google Shape;758;g1dc743fe8cf_0_340"/>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9" name="Google Shape;759;g1dc743fe8cf_0_340"/>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760" name="Google Shape;760;g1dc743fe8cf_0_34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1dc743fe8cf_0_34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762" name="Google Shape;762;g1dc743fe8cf_0_34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1dc743fe8cf_0_340"/>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764" name="Google Shape;764;g1dc743fe8cf_0_34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5" name="Google Shape;765;g1dc743fe8cf_0_34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66" name="Google Shape;766;g1dc743fe8cf_0_340"/>
          <p:cNvPicPr preferRelativeResize="0"/>
          <p:nvPr/>
        </p:nvPicPr>
        <p:blipFill rotWithShape="1">
          <a:blip r:embed="rId4">
            <a:alphaModFix/>
          </a:blip>
          <a:srcRect b="0" l="5342" r="6357" t="0"/>
          <a:stretch/>
        </p:blipFill>
        <p:spPr>
          <a:xfrm>
            <a:off x="713513" y="1855050"/>
            <a:ext cx="10764974" cy="970350"/>
          </a:xfrm>
          <a:prstGeom prst="rect">
            <a:avLst/>
          </a:prstGeom>
          <a:noFill/>
          <a:ln>
            <a:noFill/>
          </a:ln>
        </p:spPr>
      </p:pic>
      <p:sp>
        <p:nvSpPr>
          <p:cNvPr id="767" name="Google Shape;767;g1dc743fe8cf_0_340"/>
          <p:cNvSpPr txBox="1"/>
          <p:nvPr>
            <p:ph type="title"/>
          </p:nvPr>
        </p:nvSpPr>
        <p:spPr>
          <a:xfrm>
            <a:off x="772425" y="1483075"/>
            <a:ext cx="79560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Definir una variable </a:t>
            </a:r>
            <a:endParaRPr i="1" sz="2500"/>
          </a:p>
        </p:txBody>
      </p:sp>
      <p:sp>
        <p:nvSpPr>
          <p:cNvPr id="768" name="Google Shape;768;g1dc743fe8cf_0_340"/>
          <p:cNvSpPr/>
          <p:nvPr/>
        </p:nvSpPr>
        <p:spPr>
          <a:xfrm>
            <a:off x="1925775"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1dc743fe8cf_0_340"/>
          <p:cNvSpPr/>
          <p:nvPr/>
        </p:nvSpPr>
        <p:spPr>
          <a:xfrm>
            <a:off x="5486400"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1dc743fe8cf_0_340"/>
          <p:cNvSpPr txBox="1"/>
          <p:nvPr/>
        </p:nvSpPr>
        <p:spPr>
          <a:xfrm>
            <a:off x="1478800" y="3311800"/>
            <a:ext cx="13572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int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short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long</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float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double</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char</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boolean</a:t>
            </a:r>
            <a:endParaRPr b="0" i="0" sz="2100" u="none" cap="none" strike="noStrike">
              <a:solidFill>
                <a:srgbClr val="000000"/>
              </a:solidFill>
              <a:latin typeface="Courier New"/>
              <a:ea typeface="Courier New"/>
              <a:cs typeface="Courier New"/>
              <a:sym typeface="Courier New"/>
            </a:endParaRPr>
          </a:p>
        </p:txBody>
      </p:sp>
      <p:sp>
        <p:nvSpPr>
          <p:cNvPr id="771" name="Google Shape;771;g1dc743fe8cf_0_340"/>
          <p:cNvSpPr txBox="1"/>
          <p:nvPr/>
        </p:nvSpPr>
        <p:spPr>
          <a:xfrm>
            <a:off x="3728363" y="3311800"/>
            <a:ext cx="46668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Pueden contener letras, dígitos, guiones, subrayados o cualquier otro carácter que elija, con excepción de</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espacios.</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Deben comenzar con una letra.</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Deben tener algún significado apropiado (descriptivos).</a:t>
            </a:r>
            <a:endParaRPr b="0" i="0" sz="2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5" name="Shape 775"/>
        <p:cNvGrpSpPr/>
        <p:nvPr/>
      </p:nvGrpSpPr>
      <p:grpSpPr>
        <a:xfrm>
          <a:off x="0" y="0"/>
          <a:ext cx="0" cy="0"/>
          <a:chOff x="0" y="0"/>
          <a:chExt cx="0" cy="0"/>
        </a:xfrm>
      </p:grpSpPr>
      <p:sp>
        <p:nvSpPr>
          <p:cNvPr id="776" name="Google Shape;776;g1dc743fe8cf_0_36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7" name="Google Shape;777;g1dc743fe8cf_0_360"/>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78" name="Google Shape;778;g1dc743fe8cf_0_360"/>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779" name="Google Shape;779;g1dc743fe8cf_0_36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1dc743fe8cf_0_36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781" name="Google Shape;781;g1dc743fe8cf_0_36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1dc743fe8cf_0_360"/>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783" name="Google Shape;783;g1dc743fe8cf_0_36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4" name="Google Shape;784;g1dc743fe8cf_0_36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85" name="Google Shape;785;g1dc743fe8cf_0_360"/>
          <p:cNvPicPr preferRelativeResize="0"/>
          <p:nvPr/>
        </p:nvPicPr>
        <p:blipFill rotWithShape="1">
          <a:blip r:embed="rId4">
            <a:alphaModFix/>
          </a:blip>
          <a:srcRect b="0" l="5342" r="6357" t="0"/>
          <a:stretch/>
        </p:blipFill>
        <p:spPr>
          <a:xfrm>
            <a:off x="713513" y="1855050"/>
            <a:ext cx="10764974" cy="970350"/>
          </a:xfrm>
          <a:prstGeom prst="rect">
            <a:avLst/>
          </a:prstGeom>
          <a:noFill/>
          <a:ln>
            <a:noFill/>
          </a:ln>
        </p:spPr>
      </p:pic>
      <p:sp>
        <p:nvSpPr>
          <p:cNvPr id="786" name="Google Shape;786;g1dc743fe8cf_0_360"/>
          <p:cNvSpPr txBox="1"/>
          <p:nvPr>
            <p:ph type="title"/>
          </p:nvPr>
        </p:nvSpPr>
        <p:spPr>
          <a:xfrm>
            <a:off x="772425" y="1483075"/>
            <a:ext cx="79560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Definir una variable </a:t>
            </a:r>
            <a:endParaRPr i="1" sz="2500"/>
          </a:p>
        </p:txBody>
      </p:sp>
      <p:sp>
        <p:nvSpPr>
          <p:cNvPr id="787" name="Google Shape;787;g1dc743fe8cf_0_360"/>
          <p:cNvSpPr/>
          <p:nvPr/>
        </p:nvSpPr>
        <p:spPr>
          <a:xfrm>
            <a:off x="1925775"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1dc743fe8cf_0_360"/>
          <p:cNvSpPr/>
          <p:nvPr/>
        </p:nvSpPr>
        <p:spPr>
          <a:xfrm>
            <a:off x="5486400"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1dc743fe8cf_0_360"/>
          <p:cNvSpPr/>
          <p:nvPr/>
        </p:nvSpPr>
        <p:spPr>
          <a:xfrm>
            <a:off x="9795150" y="2583875"/>
            <a:ext cx="243300" cy="623400"/>
          </a:xfrm>
          <a:prstGeom prst="downArrow">
            <a:avLst>
              <a:gd fmla="val 50000" name="adj1"/>
              <a:gd fmla="val 6831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1dc743fe8cf_0_360"/>
          <p:cNvSpPr txBox="1"/>
          <p:nvPr/>
        </p:nvSpPr>
        <p:spPr>
          <a:xfrm>
            <a:off x="1478800" y="3311800"/>
            <a:ext cx="13572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int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short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long</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float</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double</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char</a:t>
            </a:r>
            <a:endParaRPr b="0" i="0"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New"/>
                <a:ea typeface="Courier New"/>
                <a:cs typeface="Courier New"/>
                <a:sym typeface="Courier New"/>
              </a:rPr>
              <a:t>boolean</a:t>
            </a:r>
            <a:endParaRPr b="0" i="0" sz="2100" u="none" cap="none" strike="noStrike">
              <a:solidFill>
                <a:srgbClr val="000000"/>
              </a:solidFill>
              <a:latin typeface="Courier New"/>
              <a:ea typeface="Courier New"/>
              <a:cs typeface="Courier New"/>
              <a:sym typeface="Courier New"/>
            </a:endParaRPr>
          </a:p>
        </p:txBody>
      </p:sp>
      <p:sp>
        <p:nvSpPr>
          <p:cNvPr id="791" name="Google Shape;791;g1dc743fe8cf_0_360"/>
          <p:cNvSpPr txBox="1"/>
          <p:nvPr/>
        </p:nvSpPr>
        <p:spPr>
          <a:xfrm>
            <a:off x="3728363" y="3311800"/>
            <a:ext cx="46668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Pueden contener letras, dígitos, guiones, subrayados o cualquier otro carácter que elija, con excepción de</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espacios.</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Deben comenzar con una letra.</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Deben tener algún significado apropiado (descriptivos).</a:t>
            </a:r>
            <a:endParaRPr b="0" i="0" sz="2100" u="none" cap="none" strike="noStrike">
              <a:solidFill>
                <a:srgbClr val="000000"/>
              </a:solidFill>
              <a:latin typeface="Trebuchet MS"/>
              <a:ea typeface="Trebuchet MS"/>
              <a:cs typeface="Trebuchet MS"/>
              <a:sym typeface="Trebuchet MS"/>
            </a:endParaRPr>
          </a:p>
        </p:txBody>
      </p:sp>
      <p:sp>
        <p:nvSpPr>
          <p:cNvPr id="792" name="Google Shape;792;g1dc743fe8cf_0_360"/>
          <p:cNvSpPr txBox="1"/>
          <p:nvPr/>
        </p:nvSpPr>
        <p:spPr>
          <a:xfrm>
            <a:off x="9287550" y="3324613"/>
            <a:ext cx="1648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Numero</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Carácter</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Boolean</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a:t>
            </a:r>
            <a:endParaRPr b="0" i="0" sz="2100" u="none" cap="none" strike="noStrike">
              <a:solidFill>
                <a:srgbClr val="000000"/>
              </a:solidFill>
              <a:latin typeface="Trebuchet MS"/>
              <a:ea typeface="Trebuchet MS"/>
              <a:cs typeface="Trebuchet MS"/>
              <a:sym typeface="Trebuchet MS"/>
            </a:endParaRPr>
          </a:p>
        </p:txBody>
      </p:sp>
      <p:sp>
        <p:nvSpPr>
          <p:cNvPr id="793" name="Google Shape;793;g1dc743fe8cf_0_360"/>
          <p:cNvSpPr/>
          <p:nvPr/>
        </p:nvSpPr>
        <p:spPr>
          <a:xfrm>
            <a:off x="8248425" y="1280275"/>
            <a:ext cx="678900" cy="790500"/>
          </a:xfrm>
          <a:prstGeom prst="bentArrow">
            <a:avLst>
              <a:gd fmla="val 16328" name="adj1"/>
              <a:gd fmla="val 17346" name="adj2"/>
              <a:gd fmla="val 40816" name="adj3"/>
              <a:gd fmla="val 43750" name="adj4"/>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1dc743fe8cf_0_360"/>
          <p:cNvSpPr txBox="1"/>
          <p:nvPr/>
        </p:nvSpPr>
        <p:spPr>
          <a:xfrm>
            <a:off x="8982750" y="1127800"/>
            <a:ext cx="2904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Símbolo de asignación</a:t>
            </a:r>
            <a:endParaRPr b="0" i="0" sz="2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 name="Shape 187"/>
        <p:cNvGrpSpPr/>
        <p:nvPr/>
      </p:nvGrpSpPr>
      <p:grpSpPr>
        <a:xfrm>
          <a:off x="0" y="0"/>
          <a:ext cx="0" cy="0"/>
          <a:chOff x="0" y="0"/>
          <a:chExt cx="0" cy="0"/>
        </a:xfrm>
      </p:grpSpPr>
      <p:sp>
        <p:nvSpPr>
          <p:cNvPr id="188" name="Google Shape;188;g1dc4262e295_0_5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g1dc4262e295_0_5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g1dc4262e295_0_5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1" name="Google Shape;191;g1dc4262e295_0_54"/>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192" name="Google Shape;192;g1dc4262e295_0_5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dc4262e295_0_5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194" name="Google Shape;194;g1dc4262e295_0_5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1dc4262e295_0_54"/>
          <p:cNvSpPr txBox="1"/>
          <p:nvPr>
            <p:ph type="title"/>
          </p:nvPr>
        </p:nvSpPr>
        <p:spPr>
          <a:xfrm>
            <a:off x="887100" y="2864313"/>
            <a:ext cx="104178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Datos</a:t>
            </a:r>
            <a:endParaRPr sz="6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8" name="Shape 798"/>
        <p:cNvGrpSpPr/>
        <p:nvPr/>
      </p:nvGrpSpPr>
      <p:grpSpPr>
        <a:xfrm>
          <a:off x="0" y="0"/>
          <a:ext cx="0" cy="0"/>
          <a:chOff x="0" y="0"/>
          <a:chExt cx="0" cy="0"/>
        </a:xfrm>
      </p:grpSpPr>
      <p:sp>
        <p:nvSpPr>
          <p:cNvPr id="799" name="Google Shape;799;g1dc743fe8cf_0_407"/>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g1dc743fe8cf_0_407"/>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01" name="Google Shape;801;g1dc743fe8cf_0_407"/>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02" name="Google Shape;802;g1dc743fe8cf_0_407"/>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1dc743fe8cf_0_407"/>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04" name="Google Shape;804;g1dc743fe8cf_0_407"/>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1dc743fe8cf_0_407"/>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06" name="Google Shape;806;g1dc743fe8cf_0_407"/>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7" name="Google Shape;807;g1dc743fe8cf_0_407"/>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08" name="Google Shape;808;g1dc743fe8cf_0_407"/>
          <p:cNvPicPr preferRelativeResize="0"/>
          <p:nvPr/>
        </p:nvPicPr>
        <p:blipFill rotWithShape="1">
          <a:blip r:embed="rId4">
            <a:alphaModFix/>
          </a:blip>
          <a:srcRect b="0" l="0" r="0" t="0"/>
          <a:stretch/>
        </p:blipFill>
        <p:spPr>
          <a:xfrm>
            <a:off x="1268426" y="1967350"/>
            <a:ext cx="5854449" cy="4036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2" name="Shape 812"/>
        <p:cNvGrpSpPr/>
        <p:nvPr/>
      </p:nvGrpSpPr>
      <p:grpSpPr>
        <a:xfrm>
          <a:off x="0" y="0"/>
          <a:ext cx="0" cy="0"/>
          <a:chOff x="0" y="0"/>
          <a:chExt cx="0" cy="0"/>
        </a:xfrm>
      </p:grpSpPr>
      <p:sp>
        <p:nvSpPr>
          <p:cNvPr id="813" name="Google Shape;813;g1dc743fe8cf_0_313"/>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4" name="Google Shape;814;g1dc743fe8cf_0_313"/>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15" name="Google Shape;815;g1dc743fe8cf_0_313"/>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16" name="Google Shape;816;g1dc743fe8cf_0_313"/>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1dc743fe8cf_0_313"/>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18" name="Google Shape;818;g1dc743fe8cf_0_313"/>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dc743fe8cf_0_313"/>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20" name="Google Shape;820;g1dc743fe8cf_0_313"/>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g1dc743fe8cf_0_313"/>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22" name="Google Shape;822;g1dc743fe8cf_0_313"/>
          <p:cNvPicPr preferRelativeResize="0"/>
          <p:nvPr/>
        </p:nvPicPr>
        <p:blipFill rotWithShape="1">
          <a:blip r:embed="rId4">
            <a:alphaModFix/>
          </a:blip>
          <a:srcRect b="0" l="0" r="0" t="0"/>
          <a:stretch/>
        </p:blipFill>
        <p:spPr>
          <a:xfrm>
            <a:off x="1268426" y="1967350"/>
            <a:ext cx="5854449" cy="4036300"/>
          </a:xfrm>
          <a:prstGeom prst="rect">
            <a:avLst/>
          </a:prstGeom>
          <a:noFill/>
          <a:ln>
            <a:noFill/>
          </a:ln>
        </p:spPr>
      </p:pic>
      <p:pic>
        <p:nvPicPr>
          <p:cNvPr id="823" name="Google Shape;823;g1dc743fe8cf_0_313"/>
          <p:cNvPicPr preferRelativeResize="0"/>
          <p:nvPr/>
        </p:nvPicPr>
        <p:blipFill rotWithShape="1">
          <a:blip r:embed="rId5">
            <a:alphaModFix/>
          </a:blip>
          <a:srcRect b="0" l="0" r="34023" t="0"/>
          <a:stretch/>
        </p:blipFill>
        <p:spPr>
          <a:xfrm>
            <a:off x="7295750" y="2737587"/>
            <a:ext cx="4276051" cy="2648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7" name="Shape 827"/>
        <p:cNvGrpSpPr/>
        <p:nvPr/>
      </p:nvGrpSpPr>
      <p:grpSpPr>
        <a:xfrm>
          <a:off x="0" y="0"/>
          <a:ext cx="0" cy="0"/>
          <a:chOff x="0" y="0"/>
          <a:chExt cx="0" cy="0"/>
        </a:xfrm>
      </p:grpSpPr>
      <p:sp>
        <p:nvSpPr>
          <p:cNvPr id="828" name="Google Shape;828;g1dcdb926e73_0_6"/>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9" name="Google Shape;829;g1dcdb926e73_0_6"/>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30" name="Google Shape;830;g1dcdb926e73_0_6"/>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31" name="Google Shape;831;g1dcdb926e73_0_6"/>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1dcdb926e73_0_6"/>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33" name="Google Shape;833;g1dcdb926e73_0_6"/>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1dcdb926e73_0_6"/>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35" name="Google Shape;835;g1dcdb926e73_0_6"/>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g1dcdb926e73_0_6"/>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7" name="Google Shape;837;g1dcdb926e73_0_6"/>
          <p:cNvSpPr txBox="1"/>
          <p:nvPr/>
        </p:nvSpPr>
        <p:spPr>
          <a:xfrm>
            <a:off x="1087500" y="2189025"/>
            <a:ext cx="10017000" cy="1200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Las constantes o variables finales, son contenedores de datos como las variables, con la gran diferencia, de que su valor solo puede ser inicializado, es decir, no se puede modificar su valor posteriormente.</a:t>
            </a:r>
            <a:endParaRPr b="0" i="0" sz="2200" u="none" cap="none" strike="noStrike">
              <a:solidFill>
                <a:srgbClr val="000000"/>
              </a:solidFill>
              <a:latin typeface="Trebuchet MS"/>
              <a:ea typeface="Trebuchet MS"/>
              <a:cs typeface="Trebuchet MS"/>
              <a:sym typeface="Trebuchet MS"/>
            </a:endParaRPr>
          </a:p>
        </p:txBody>
      </p:sp>
      <p:sp>
        <p:nvSpPr>
          <p:cNvPr id="838" name="Google Shape;838;g1dcdb926e73_0_6"/>
          <p:cNvSpPr txBox="1"/>
          <p:nvPr>
            <p:ph type="title"/>
          </p:nvPr>
        </p:nvSpPr>
        <p:spPr>
          <a:xfrm>
            <a:off x="1136075" y="1631400"/>
            <a:ext cx="5710500" cy="44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900"/>
              <a:t>Constantes</a:t>
            </a:r>
            <a:endParaRPr i="1" sz="2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2" name="Shape 842"/>
        <p:cNvGrpSpPr/>
        <p:nvPr/>
      </p:nvGrpSpPr>
      <p:grpSpPr>
        <a:xfrm>
          <a:off x="0" y="0"/>
          <a:ext cx="0" cy="0"/>
          <a:chOff x="0" y="0"/>
          <a:chExt cx="0" cy="0"/>
        </a:xfrm>
      </p:grpSpPr>
      <p:sp>
        <p:nvSpPr>
          <p:cNvPr id="843" name="Google Shape;843;g1dcdb926e73_0_4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4" name="Google Shape;844;g1dcdb926e73_0_41"/>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45" name="Google Shape;845;g1dcdb926e73_0_41"/>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46" name="Google Shape;846;g1dcdb926e73_0_4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1dcdb926e73_0_4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48" name="Google Shape;848;g1dcdb926e73_0_4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1dcdb926e73_0_41"/>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50" name="Google Shape;850;g1dcdb926e73_0_4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1" name="Google Shape;851;g1dcdb926e73_0_4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2" name="Google Shape;852;g1dcdb926e73_0_41"/>
          <p:cNvSpPr txBox="1"/>
          <p:nvPr/>
        </p:nvSpPr>
        <p:spPr>
          <a:xfrm>
            <a:off x="1087500" y="2189025"/>
            <a:ext cx="100170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Las constantes o variables finales, son contenedores de datos como las variables, con la gran diferencia, de que su valor solo puede ser inicializado, es decir, no se puede modificar su valor posteriormente.</a:t>
            </a:r>
            <a:endParaRPr b="0" i="0" sz="22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200"/>
              <a:buFont typeface="Arial"/>
              <a:buNone/>
            </a:pPr>
            <a:r>
              <a:rPr b="0" i="1" lang="en-US" sz="2200" u="none" cap="none" strike="noStrike">
                <a:solidFill>
                  <a:srgbClr val="000000"/>
                </a:solidFill>
                <a:latin typeface="Trebuchet MS"/>
                <a:ea typeface="Trebuchet MS"/>
                <a:cs typeface="Trebuchet MS"/>
                <a:sym typeface="Trebuchet MS"/>
              </a:rPr>
              <a:t>Tiene un valor fijo que nunca cambiará.</a:t>
            </a:r>
            <a:endParaRPr b="0" i="1" sz="2200" u="none" cap="none" strike="noStrike">
              <a:solidFill>
                <a:srgbClr val="000000"/>
              </a:solidFill>
              <a:latin typeface="Trebuchet MS"/>
              <a:ea typeface="Trebuchet MS"/>
              <a:cs typeface="Trebuchet MS"/>
              <a:sym typeface="Trebuchet MS"/>
            </a:endParaRPr>
          </a:p>
        </p:txBody>
      </p:sp>
      <p:sp>
        <p:nvSpPr>
          <p:cNvPr id="853" name="Google Shape;853;g1dcdb926e73_0_41"/>
          <p:cNvSpPr txBox="1"/>
          <p:nvPr>
            <p:ph type="title"/>
          </p:nvPr>
        </p:nvSpPr>
        <p:spPr>
          <a:xfrm>
            <a:off x="1136075" y="1631400"/>
            <a:ext cx="5710500" cy="44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900"/>
              <a:t>Constantes</a:t>
            </a:r>
            <a:endParaRPr i="1" sz="2900"/>
          </a:p>
        </p:txBody>
      </p:sp>
      <p:sp>
        <p:nvSpPr>
          <p:cNvPr id="854" name="Google Shape;854;g1dcdb926e73_0_41"/>
          <p:cNvSpPr txBox="1"/>
          <p:nvPr/>
        </p:nvSpPr>
        <p:spPr>
          <a:xfrm>
            <a:off x="1679850" y="4436925"/>
            <a:ext cx="88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final &lt;tipo de dato&gt; &lt;nombre&gt; = &lt;valor&gt;;</a:t>
            </a:r>
            <a:endParaRPr b="1" i="0" sz="2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8" name="Shape 858"/>
        <p:cNvGrpSpPr/>
        <p:nvPr/>
      </p:nvGrpSpPr>
      <p:grpSpPr>
        <a:xfrm>
          <a:off x="0" y="0"/>
          <a:ext cx="0" cy="0"/>
          <a:chOff x="0" y="0"/>
          <a:chExt cx="0" cy="0"/>
        </a:xfrm>
      </p:grpSpPr>
      <p:sp>
        <p:nvSpPr>
          <p:cNvPr id="859" name="Google Shape;859;g1dcdb926e73_0_58"/>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0" name="Google Shape;860;g1dcdb926e73_0_58"/>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61" name="Google Shape;861;g1dcdb926e73_0_58"/>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62" name="Google Shape;862;g1dcdb926e73_0_58"/>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1dcdb926e73_0_58"/>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64" name="Google Shape;864;g1dcdb926e73_0_58"/>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1dcdb926e73_0_58"/>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66" name="Google Shape;866;g1dcdb926e73_0_58"/>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g1dcdb926e73_0_58"/>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g1dcdb926e73_0_58"/>
          <p:cNvSpPr txBox="1"/>
          <p:nvPr/>
        </p:nvSpPr>
        <p:spPr>
          <a:xfrm>
            <a:off x="1087500" y="2189025"/>
            <a:ext cx="100170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rebuchet MS"/>
                <a:ea typeface="Trebuchet MS"/>
                <a:cs typeface="Trebuchet MS"/>
                <a:sym typeface="Trebuchet MS"/>
              </a:rPr>
              <a:t>Las constantes o variables finales, son contenedores de datos como las variables, con la gran diferencia, de que su valor solo puede ser inicializado, es decir, no se puede modificar su valor posteriormente.</a:t>
            </a:r>
            <a:endParaRPr b="0" i="0" sz="22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200"/>
              <a:buFont typeface="Arial"/>
              <a:buNone/>
            </a:pPr>
            <a:r>
              <a:rPr b="0" i="1" lang="en-US" sz="2200" u="none" cap="none" strike="noStrike">
                <a:solidFill>
                  <a:srgbClr val="000000"/>
                </a:solidFill>
                <a:latin typeface="Trebuchet MS"/>
                <a:ea typeface="Trebuchet MS"/>
                <a:cs typeface="Trebuchet MS"/>
                <a:sym typeface="Trebuchet MS"/>
              </a:rPr>
              <a:t>Tiene un valor fijo que nunca cambiará.</a:t>
            </a:r>
            <a:endParaRPr b="0" i="1" sz="2200" u="none" cap="none" strike="noStrike">
              <a:solidFill>
                <a:srgbClr val="000000"/>
              </a:solidFill>
              <a:latin typeface="Trebuchet MS"/>
              <a:ea typeface="Trebuchet MS"/>
              <a:cs typeface="Trebuchet MS"/>
              <a:sym typeface="Trebuchet MS"/>
            </a:endParaRPr>
          </a:p>
        </p:txBody>
      </p:sp>
      <p:sp>
        <p:nvSpPr>
          <p:cNvPr id="869" name="Google Shape;869;g1dcdb926e73_0_58"/>
          <p:cNvSpPr txBox="1"/>
          <p:nvPr>
            <p:ph type="title"/>
          </p:nvPr>
        </p:nvSpPr>
        <p:spPr>
          <a:xfrm>
            <a:off x="1136075" y="1631400"/>
            <a:ext cx="5710500" cy="44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900"/>
              <a:t>Constantes</a:t>
            </a:r>
            <a:endParaRPr i="1" sz="2900"/>
          </a:p>
        </p:txBody>
      </p:sp>
      <p:sp>
        <p:nvSpPr>
          <p:cNvPr id="870" name="Google Shape;870;g1dcdb926e73_0_58"/>
          <p:cNvSpPr txBox="1"/>
          <p:nvPr/>
        </p:nvSpPr>
        <p:spPr>
          <a:xfrm>
            <a:off x="1679850" y="4436925"/>
            <a:ext cx="88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final &lt;tipo de dato&gt; &lt;nombre&gt; = &lt;valor&gt;;</a:t>
            </a:r>
            <a:endParaRPr b="1" i="0" sz="2800" u="none" cap="none" strike="noStrike">
              <a:solidFill>
                <a:srgbClr val="000000"/>
              </a:solidFill>
              <a:latin typeface="Courier New"/>
              <a:ea typeface="Courier New"/>
              <a:cs typeface="Courier New"/>
              <a:sym typeface="Courier New"/>
            </a:endParaRPr>
          </a:p>
        </p:txBody>
      </p:sp>
      <p:sp>
        <p:nvSpPr>
          <p:cNvPr id="871" name="Google Shape;871;g1dcdb926e73_0_58"/>
          <p:cNvSpPr txBox="1"/>
          <p:nvPr/>
        </p:nvSpPr>
        <p:spPr>
          <a:xfrm>
            <a:off x="2161350" y="5277450"/>
            <a:ext cx="7869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final double PI = 3.141592653589793;</a:t>
            </a:r>
            <a:endParaRPr b="1" i="0" sz="2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5" name="Shape 875"/>
        <p:cNvGrpSpPr/>
        <p:nvPr/>
      </p:nvGrpSpPr>
      <p:grpSpPr>
        <a:xfrm>
          <a:off x="0" y="0"/>
          <a:ext cx="0" cy="0"/>
          <a:chOff x="0" y="0"/>
          <a:chExt cx="0" cy="0"/>
        </a:xfrm>
      </p:grpSpPr>
      <p:sp>
        <p:nvSpPr>
          <p:cNvPr id="876" name="Google Shape;876;g1dcea25b896_0_0"/>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7" name="Google Shape;877;g1dcea25b896_0_0"/>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78" name="Google Shape;878;g1dcea25b896_0_0"/>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79" name="Google Shape;879;g1dcea25b896_0_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dcea25b896_0_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81" name="Google Shape;881;g1dcea25b896_0_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1dcea25b896_0_0"/>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83" name="Google Shape;883;g1dcea25b896_0_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4" name="Google Shape;884;g1dcea25b896_0_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5" name="Google Shape;885;g1dcea25b896_0_0"/>
          <p:cNvSpPr txBox="1"/>
          <p:nvPr/>
        </p:nvSpPr>
        <p:spPr>
          <a:xfrm>
            <a:off x="962775" y="2104550"/>
            <a:ext cx="10017000" cy="39096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rgbClr val="000000"/>
              </a:buClr>
              <a:buSzPts val="2200"/>
              <a:buFont typeface="Trebuchet MS"/>
              <a:buChar char="●"/>
            </a:pPr>
            <a:r>
              <a:rPr b="0" i="0" lang="en-US" sz="2200" u="none" cap="none" strike="noStrike">
                <a:solidFill>
                  <a:srgbClr val="000000"/>
                </a:solidFill>
                <a:latin typeface="Trebuchet MS"/>
                <a:ea typeface="Trebuchet MS"/>
                <a:cs typeface="Trebuchet MS"/>
                <a:sym typeface="Trebuchet MS"/>
              </a:rPr>
              <a:t>Una variable, siempre debe iniciar con una letra (mayúscula o minúscula) ó un guión bajo (_).</a:t>
            </a:r>
            <a:endParaRPr b="0" i="0" sz="22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368300" lvl="0" marL="457200" marR="0" rtl="0" algn="just">
              <a:lnSpc>
                <a:spcPct val="100000"/>
              </a:lnSpc>
              <a:spcBef>
                <a:spcPts val="0"/>
              </a:spcBef>
              <a:spcAft>
                <a:spcPts val="0"/>
              </a:spcAft>
              <a:buClr>
                <a:srgbClr val="000000"/>
              </a:buClr>
              <a:buSzPts val="2200"/>
              <a:buFont typeface="Trebuchet MS"/>
              <a:buChar char="●"/>
            </a:pPr>
            <a:r>
              <a:rPr b="0" i="0" lang="en-US" sz="2200" u="none" cap="none" strike="noStrike">
                <a:solidFill>
                  <a:srgbClr val="000000"/>
                </a:solidFill>
                <a:latin typeface="Trebuchet MS"/>
                <a:ea typeface="Trebuchet MS"/>
                <a:cs typeface="Trebuchet MS"/>
                <a:sym typeface="Trebuchet MS"/>
              </a:rPr>
              <a:t>Una variable, puede contener números, solamente después de la primera letra (siguiendo la regla anterior).</a:t>
            </a:r>
            <a:endParaRPr b="0" i="0" sz="22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368300" lvl="0" marL="457200" marR="0" rtl="0" algn="just">
              <a:lnSpc>
                <a:spcPct val="100000"/>
              </a:lnSpc>
              <a:spcBef>
                <a:spcPts val="0"/>
              </a:spcBef>
              <a:spcAft>
                <a:spcPts val="0"/>
              </a:spcAft>
              <a:buClr>
                <a:srgbClr val="000000"/>
              </a:buClr>
              <a:buSzPts val="2200"/>
              <a:buFont typeface="Trebuchet MS"/>
              <a:buChar char="●"/>
            </a:pPr>
            <a:r>
              <a:rPr b="0" i="0" lang="en-US" sz="2200" u="none" cap="none" strike="noStrike">
                <a:solidFill>
                  <a:srgbClr val="000000"/>
                </a:solidFill>
                <a:latin typeface="Trebuchet MS"/>
                <a:ea typeface="Trebuchet MS"/>
                <a:cs typeface="Trebuchet MS"/>
                <a:sym typeface="Trebuchet MS"/>
              </a:rPr>
              <a:t>No es permitido dejar un espacio en blanco a lo largo de la variable.</a:t>
            </a:r>
            <a:endParaRPr b="0" i="0" sz="22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368300" lvl="0" marL="457200" marR="0" rtl="0" algn="just">
              <a:lnSpc>
                <a:spcPct val="100000"/>
              </a:lnSpc>
              <a:spcBef>
                <a:spcPts val="0"/>
              </a:spcBef>
              <a:spcAft>
                <a:spcPts val="0"/>
              </a:spcAft>
              <a:buClr>
                <a:srgbClr val="000000"/>
              </a:buClr>
              <a:buSzPts val="2200"/>
              <a:buFont typeface="Trebuchet MS"/>
              <a:buChar char="●"/>
            </a:pPr>
            <a:r>
              <a:rPr b="0" i="0" lang="en-US" sz="2200" u="none" cap="none" strike="noStrike">
                <a:solidFill>
                  <a:srgbClr val="000000"/>
                </a:solidFill>
                <a:latin typeface="Trebuchet MS"/>
                <a:ea typeface="Trebuchet MS"/>
                <a:cs typeface="Trebuchet MS"/>
                <a:sym typeface="Trebuchet MS"/>
              </a:rPr>
              <a:t>El nombre debe expresar algo del contexto en el cual la estás declarando.</a:t>
            </a:r>
            <a:endParaRPr b="0" i="0" sz="2200" u="none" cap="none" strike="noStrike">
              <a:solidFill>
                <a:srgbClr val="000000"/>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368300" lvl="0" marL="457200" marR="0" rtl="0" algn="just">
              <a:lnSpc>
                <a:spcPct val="100000"/>
              </a:lnSpc>
              <a:spcBef>
                <a:spcPts val="0"/>
              </a:spcBef>
              <a:spcAft>
                <a:spcPts val="0"/>
              </a:spcAft>
              <a:buClr>
                <a:srgbClr val="000000"/>
              </a:buClr>
              <a:buSzPts val="2200"/>
              <a:buFont typeface="Trebuchet MS"/>
              <a:buChar char="●"/>
            </a:pPr>
            <a:r>
              <a:rPr b="0" i="0" lang="en-US" sz="2200" u="none" cap="none" strike="noStrike">
                <a:solidFill>
                  <a:schemeClr val="dk1"/>
                </a:solidFill>
                <a:latin typeface="Trebuchet MS"/>
                <a:ea typeface="Trebuchet MS"/>
                <a:cs typeface="Trebuchet MS"/>
                <a:sym typeface="Trebuchet MS"/>
              </a:rPr>
              <a:t>Una variable no puede tener el nombre de una palabra reservada.</a:t>
            </a:r>
            <a:endParaRPr b="0" i="0" sz="2200" u="none" cap="none" strike="noStrike">
              <a:solidFill>
                <a:srgbClr val="000000"/>
              </a:solidFill>
              <a:latin typeface="Trebuchet MS"/>
              <a:ea typeface="Trebuchet MS"/>
              <a:cs typeface="Trebuchet MS"/>
              <a:sym typeface="Trebuchet MS"/>
            </a:endParaRPr>
          </a:p>
        </p:txBody>
      </p:sp>
      <p:sp>
        <p:nvSpPr>
          <p:cNvPr id="886" name="Google Shape;886;g1dcea25b896_0_0"/>
          <p:cNvSpPr txBox="1"/>
          <p:nvPr>
            <p:ph type="title"/>
          </p:nvPr>
        </p:nvSpPr>
        <p:spPr>
          <a:xfrm>
            <a:off x="886675" y="1428213"/>
            <a:ext cx="9968400" cy="44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900">
                <a:extLst>
                  <a:ext uri="http://customooxmlschemas.google.com/">
                    <go:slidesCustomData xmlns:go="http://customooxmlschemas.google.com/" textRoundtripDataId="3"/>
                  </a:ext>
                </a:extLst>
              </a:rPr>
              <a:t>Nombrar variables y Palabras reservadas</a:t>
            </a:r>
            <a:endParaRPr i="1" sz="2900"/>
          </a:p>
        </p:txBody>
      </p:sp>
      <p:sp>
        <p:nvSpPr>
          <p:cNvPr id="887" name="Google Shape;887;g1dcea25b896_0_0"/>
          <p:cNvSpPr txBox="1"/>
          <p:nvPr>
            <p:ph type="title"/>
          </p:nvPr>
        </p:nvSpPr>
        <p:spPr>
          <a:xfrm>
            <a:off x="3739675" y="6320263"/>
            <a:ext cx="4262400" cy="277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i="1" lang="en-US" sz="1800">
                <a:solidFill>
                  <a:schemeClr val="dk1"/>
                </a:solidFill>
              </a:rPr>
              <a:t>Enlace al Notebook:</a:t>
            </a:r>
            <a:r>
              <a:rPr i="1" lang="en-US" sz="1800"/>
              <a:t> </a:t>
            </a:r>
            <a:r>
              <a:rPr i="1" lang="en-US" sz="1800" u="sng">
                <a:solidFill>
                  <a:schemeClr val="hlink"/>
                </a:solidFill>
                <a:hlinkClick r:id="rId4"/>
              </a:rPr>
              <a:t>Notebook</a:t>
            </a:r>
            <a:endParaRPr i="1" sz="18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1" name="Shape 891"/>
        <p:cNvGrpSpPr/>
        <p:nvPr/>
      </p:nvGrpSpPr>
      <p:grpSpPr>
        <a:xfrm>
          <a:off x="0" y="0"/>
          <a:ext cx="0" cy="0"/>
          <a:chOff x="0" y="0"/>
          <a:chExt cx="0" cy="0"/>
        </a:xfrm>
      </p:grpSpPr>
      <p:sp>
        <p:nvSpPr>
          <p:cNvPr id="892" name="Google Shape;892;g1dcea25b896_0_17"/>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g1dcea25b896_0_17"/>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94" name="Google Shape;894;g1dcea25b896_0_17"/>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895" name="Google Shape;895;g1dcea25b896_0_17"/>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dcea25b896_0_17"/>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897" name="Google Shape;897;g1dcea25b896_0_17"/>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1dcea25b896_0_17"/>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Manejo de Variables</a:t>
            </a:r>
            <a:endParaRPr b="0" i="0" sz="2000" u="none" cap="none" strike="noStrike">
              <a:solidFill>
                <a:srgbClr val="003870"/>
              </a:solidFill>
              <a:latin typeface="Trebuchet MS"/>
              <a:ea typeface="Trebuchet MS"/>
              <a:cs typeface="Trebuchet MS"/>
              <a:sym typeface="Trebuchet MS"/>
            </a:endParaRPr>
          </a:p>
        </p:txBody>
      </p:sp>
      <p:sp>
        <p:nvSpPr>
          <p:cNvPr id="899" name="Google Shape;899;g1dcea25b896_0_17"/>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g1dcea25b896_0_17"/>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1" name="Google Shape;901;g1dcea25b896_0_17"/>
          <p:cNvSpPr txBox="1"/>
          <p:nvPr/>
        </p:nvSpPr>
        <p:spPr>
          <a:xfrm>
            <a:off x="962775" y="2104550"/>
            <a:ext cx="10017000" cy="52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1" lang="en-US" sz="2200" u="none" cap="none" strike="noStrike">
                <a:solidFill>
                  <a:schemeClr val="dk1"/>
                </a:solidFill>
                <a:latin typeface="Trebuchet MS"/>
                <a:ea typeface="Trebuchet MS"/>
                <a:cs typeface="Trebuchet MS"/>
                <a:sym typeface="Trebuchet MS"/>
              </a:rPr>
              <a:t>Palabras reservadas </a:t>
            </a:r>
            <a:r>
              <a:rPr b="0" i="1" lang="en-US" sz="2200" u="sng" cap="none" strike="noStrike">
                <a:solidFill>
                  <a:schemeClr val="hlink"/>
                </a:solidFill>
                <a:latin typeface="Trebuchet MS"/>
                <a:ea typeface="Trebuchet MS"/>
                <a:cs typeface="Trebuchet MS"/>
                <a:sym typeface="Trebuchet MS"/>
                <a:hlinkClick r:id="rId4"/>
              </a:rPr>
              <a:t>Java</a:t>
            </a:r>
            <a:r>
              <a:rPr b="0" i="1" lang="en-US" sz="2200" u="none" cap="none" strike="noStrike">
                <a:solidFill>
                  <a:srgbClr val="000000"/>
                </a:solidFill>
                <a:latin typeface="Trebuchet MS"/>
                <a:ea typeface="Trebuchet MS"/>
                <a:cs typeface="Trebuchet MS"/>
                <a:sym typeface="Trebuchet MS"/>
              </a:rPr>
              <a:t> y </a:t>
            </a:r>
            <a:r>
              <a:rPr b="0" i="1" lang="en-US" sz="2200" u="sng" cap="none" strike="noStrike">
                <a:solidFill>
                  <a:schemeClr val="hlink"/>
                </a:solidFill>
                <a:latin typeface="Trebuchet MS"/>
                <a:ea typeface="Trebuchet MS"/>
                <a:cs typeface="Trebuchet MS"/>
                <a:sym typeface="Trebuchet MS"/>
                <a:hlinkClick r:id="rId5"/>
              </a:rPr>
              <a:t>Python</a:t>
            </a:r>
            <a:endParaRPr b="0" i="1" sz="2200" u="none" cap="none" strike="noStrike">
              <a:solidFill>
                <a:srgbClr val="000000"/>
              </a:solidFill>
              <a:latin typeface="Trebuchet MS"/>
              <a:ea typeface="Trebuchet MS"/>
              <a:cs typeface="Trebuchet MS"/>
              <a:sym typeface="Trebuchet MS"/>
            </a:endParaRPr>
          </a:p>
        </p:txBody>
      </p:sp>
      <p:sp>
        <p:nvSpPr>
          <p:cNvPr id="902" name="Google Shape;902;g1dcea25b896_0_17"/>
          <p:cNvSpPr txBox="1"/>
          <p:nvPr>
            <p:ph type="title"/>
          </p:nvPr>
        </p:nvSpPr>
        <p:spPr>
          <a:xfrm>
            <a:off x="886675" y="1428213"/>
            <a:ext cx="9968400" cy="44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900"/>
              <a:t>Nombrar variables y Palabras reservadas</a:t>
            </a:r>
            <a:endParaRPr i="1" sz="2900"/>
          </a:p>
        </p:txBody>
      </p:sp>
      <p:sp>
        <p:nvSpPr>
          <p:cNvPr id="903" name="Google Shape;903;g1dcea25b896_0_17"/>
          <p:cNvSpPr txBox="1"/>
          <p:nvPr/>
        </p:nvSpPr>
        <p:spPr>
          <a:xfrm>
            <a:off x="1995050" y="3686400"/>
            <a:ext cx="30000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nombrePaterno</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IdCliente</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_conteoCiclos</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MiNumero</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var_2</a:t>
            </a:r>
            <a:endParaRPr b="0" i="0" sz="2200" u="none" cap="none" strike="noStrike">
              <a:solidFill>
                <a:schemeClr val="dk1"/>
              </a:solidFill>
              <a:latin typeface="Courier New"/>
              <a:ea typeface="Courier New"/>
              <a:cs typeface="Courier New"/>
              <a:sym typeface="Courier New"/>
            </a:endParaRPr>
          </a:p>
        </p:txBody>
      </p:sp>
      <p:sp>
        <p:nvSpPr>
          <p:cNvPr id="904" name="Google Shape;904;g1dcea25b896_0_17"/>
          <p:cNvSpPr txBox="1"/>
          <p:nvPr/>
        </p:nvSpPr>
        <p:spPr>
          <a:xfrm>
            <a:off x="6998500" y="3686400"/>
            <a:ext cx="30000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3puesto</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numero Telefono</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int</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“1”número</a:t>
            </a:r>
            <a:endParaRPr b="0" i="0" sz="22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urier New"/>
                <a:ea typeface="Courier New"/>
                <a:cs typeface="Courier New"/>
                <a:sym typeface="Courier New"/>
              </a:rPr>
              <a:t>2_variable</a:t>
            </a:r>
            <a:endParaRPr b="0" i="0" sz="2200" u="none" cap="none" strike="noStrike">
              <a:solidFill>
                <a:schemeClr val="dk1"/>
              </a:solidFill>
              <a:latin typeface="Courier New"/>
              <a:ea typeface="Courier New"/>
              <a:cs typeface="Courier New"/>
              <a:sym typeface="Courier New"/>
            </a:endParaRPr>
          </a:p>
        </p:txBody>
      </p:sp>
      <p:pic>
        <p:nvPicPr>
          <p:cNvPr id="905" name="Google Shape;905;g1dcea25b896_0_17"/>
          <p:cNvPicPr preferRelativeResize="0"/>
          <p:nvPr/>
        </p:nvPicPr>
        <p:blipFill rotWithShape="1">
          <a:blip r:embed="rId6">
            <a:alphaModFix/>
          </a:blip>
          <a:srcRect b="23403" l="14407" r="53294" t="24240"/>
          <a:stretch/>
        </p:blipFill>
        <p:spPr>
          <a:xfrm>
            <a:off x="2704650" y="2857669"/>
            <a:ext cx="724350" cy="704657"/>
          </a:xfrm>
          <a:prstGeom prst="rect">
            <a:avLst/>
          </a:prstGeom>
          <a:noFill/>
          <a:ln>
            <a:noFill/>
          </a:ln>
        </p:spPr>
      </p:pic>
      <p:pic>
        <p:nvPicPr>
          <p:cNvPr id="906" name="Google Shape;906;g1dcea25b896_0_17"/>
          <p:cNvPicPr preferRelativeResize="0"/>
          <p:nvPr/>
        </p:nvPicPr>
        <p:blipFill rotWithShape="1">
          <a:blip r:embed="rId6">
            <a:alphaModFix/>
          </a:blip>
          <a:srcRect b="23823" l="51671" r="14866" t="24056"/>
          <a:stretch/>
        </p:blipFill>
        <p:spPr>
          <a:xfrm>
            <a:off x="7620025" y="2857675"/>
            <a:ext cx="724354" cy="6770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0" name="Shape 910"/>
        <p:cNvGrpSpPr/>
        <p:nvPr/>
      </p:nvGrpSpPr>
      <p:grpSpPr>
        <a:xfrm>
          <a:off x="0" y="0"/>
          <a:ext cx="0" cy="0"/>
          <a:chOff x="0" y="0"/>
          <a:chExt cx="0" cy="0"/>
        </a:xfrm>
      </p:grpSpPr>
      <p:sp>
        <p:nvSpPr>
          <p:cNvPr id="911" name="Google Shape;911;g1dc50864afa_0_53"/>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g1dc50864afa_0_53"/>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g1dc50864afa_0_53"/>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14" name="Google Shape;914;g1dc50864afa_0_53"/>
          <p:cNvPicPr preferRelativeResize="0"/>
          <p:nvPr/>
        </p:nvPicPr>
        <p:blipFill rotWithShape="1">
          <a:blip r:embed="rId3">
            <a:alphaModFix/>
          </a:blip>
          <a:srcRect b="17580" l="0" r="0" t="17296"/>
          <a:stretch/>
        </p:blipFill>
        <p:spPr>
          <a:xfrm>
            <a:off x="0" y="0"/>
            <a:ext cx="2825825" cy="1051600"/>
          </a:xfrm>
          <a:prstGeom prst="rect">
            <a:avLst/>
          </a:prstGeom>
          <a:noFill/>
          <a:ln>
            <a:noFill/>
          </a:ln>
        </p:spPr>
      </p:pic>
      <p:sp>
        <p:nvSpPr>
          <p:cNvPr id="915" name="Google Shape;915;g1dc50864afa_0_53"/>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1dc50864afa_0_53"/>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17" name="Google Shape;917;g1dc50864afa_0_53"/>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1dc50864afa_0_53"/>
          <p:cNvSpPr txBox="1"/>
          <p:nvPr>
            <p:ph type="title"/>
          </p:nvPr>
        </p:nvSpPr>
        <p:spPr>
          <a:xfrm>
            <a:off x="887100" y="2725775"/>
            <a:ext cx="104178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Espacio en memoria</a:t>
            </a:r>
            <a:endParaRPr sz="6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068e8abdd0_0_0"/>
          <p:cNvSpPr txBox="1"/>
          <p:nvPr>
            <p:ph type="title"/>
          </p:nvPr>
        </p:nvSpPr>
        <p:spPr>
          <a:xfrm>
            <a:off x="1561950" y="1464650"/>
            <a:ext cx="9068100" cy="554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3600">
                <a:latin typeface="Trebuchet MS"/>
                <a:ea typeface="Trebuchet MS"/>
                <a:cs typeface="Trebuchet MS"/>
                <a:sym typeface="Trebuchet MS"/>
              </a:rPr>
              <a:t>Variables estáticas y variables dinámicas</a:t>
            </a:r>
            <a:endParaRPr sz="3600">
              <a:latin typeface="Trebuchet MS"/>
              <a:ea typeface="Trebuchet MS"/>
              <a:cs typeface="Trebuchet MS"/>
              <a:sym typeface="Trebuchet MS"/>
            </a:endParaRPr>
          </a:p>
        </p:txBody>
      </p:sp>
      <p:pic>
        <p:nvPicPr>
          <p:cNvPr id="924" name="Google Shape;924;g2068e8abdd0_0_0"/>
          <p:cNvPicPr preferRelativeResize="0"/>
          <p:nvPr/>
        </p:nvPicPr>
        <p:blipFill rotWithShape="1">
          <a:blip r:embed="rId3">
            <a:alphaModFix/>
          </a:blip>
          <a:srcRect b="0" l="0" r="0" t="0"/>
          <a:stretch/>
        </p:blipFill>
        <p:spPr>
          <a:xfrm>
            <a:off x="728375" y="2998025"/>
            <a:ext cx="3935600" cy="1426650"/>
          </a:xfrm>
          <a:prstGeom prst="rect">
            <a:avLst/>
          </a:prstGeom>
          <a:noFill/>
          <a:ln>
            <a:noFill/>
          </a:ln>
        </p:spPr>
      </p:pic>
      <p:sp>
        <p:nvSpPr>
          <p:cNvPr id="925" name="Google Shape;925;g2068e8abdd0_0_0"/>
          <p:cNvSpPr txBox="1"/>
          <p:nvPr/>
        </p:nvSpPr>
        <p:spPr>
          <a:xfrm>
            <a:off x="846525" y="4629150"/>
            <a:ext cx="3040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Un vector es un ejemplo de variable estática</a:t>
            </a:r>
            <a:endParaRPr b="0" i="0" sz="1800" u="none" cap="none" strike="noStrike">
              <a:solidFill>
                <a:schemeClr val="dk1"/>
              </a:solidFill>
              <a:latin typeface="Trebuchet MS"/>
              <a:ea typeface="Trebuchet MS"/>
              <a:cs typeface="Trebuchet MS"/>
              <a:sym typeface="Trebuchet MS"/>
            </a:endParaRPr>
          </a:p>
        </p:txBody>
      </p:sp>
      <p:pic>
        <p:nvPicPr>
          <p:cNvPr id="926" name="Google Shape;926;g2068e8abdd0_0_0"/>
          <p:cNvPicPr preferRelativeResize="0"/>
          <p:nvPr/>
        </p:nvPicPr>
        <p:blipFill rotWithShape="1">
          <a:blip r:embed="rId4">
            <a:alphaModFix/>
          </a:blip>
          <a:srcRect b="0" l="0" r="0" t="0"/>
          <a:stretch/>
        </p:blipFill>
        <p:spPr>
          <a:xfrm>
            <a:off x="5673625" y="2676525"/>
            <a:ext cx="5676900" cy="1895475"/>
          </a:xfrm>
          <a:prstGeom prst="rect">
            <a:avLst/>
          </a:prstGeom>
          <a:noFill/>
          <a:ln>
            <a:noFill/>
          </a:ln>
        </p:spPr>
      </p:pic>
      <p:sp>
        <p:nvSpPr>
          <p:cNvPr id="927" name="Google Shape;927;g2068e8abdd0_0_0"/>
          <p:cNvSpPr txBox="1"/>
          <p:nvPr/>
        </p:nvSpPr>
        <p:spPr>
          <a:xfrm>
            <a:off x="5909675" y="4572000"/>
            <a:ext cx="4720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Una variable dinámica es un objeto que se crea /destruye durante la ejecución de un programa; tiene tipo y valor, pero no nombre (para lo que se usa el puntero junto con el operador -&gt;)</a:t>
            </a:r>
            <a:endParaRPr b="0" i="0" sz="1800" u="none" cap="none" strike="noStrike">
              <a:solidFill>
                <a:schemeClr val="dk1"/>
              </a:solidFill>
              <a:latin typeface="Trebuchet MS"/>
              <a:ea typeface="Trebuchet MS"/>
              <a:cs typeface="Trebuchet MS"/>
              <a:sym typeface="Trebuchet MS"/>
            </a:endParaRPr>
          </a:p>
        </p:txBody>
      </p:sp>
      <p:sp>
        <p:nvSpPr>
          <p:cNvPr id="928" name="Google Shape;928;g2068e8abdd0_0_0"/>
          <p:cNvSpPr/>
          <p:nvPr/>
        </p:nvSpPr>
        <p:spPr>
          <a:xfrm>
            <a:off x="0" y="0"/>
            <a:ext cx="5916000" cy="113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9" name="Google Shape;929;g2068e8abdd0_0_0"/>
          <p:cNvPicPr preferRelativeResize="0"/>
          <p:nvPr/>
        </p:nvPicPr>
        <p:blipFill rotWithShape="1">
          <a:blip r:embed="rId5">
            <a:alphaModFix/>
          </a:blip>
          <a:srcRect b="17581" l="0" r="0" t="17296"/>
          <a:stretch/>
        </p:blipFill>
        <p:spPr>
          <a:xfrm>
            <a:off x="0" y="0"/>
            <a:ext cx="2825825" cy="1051600"/>
          </a:xfrm>
          <a:prstGeom prst="rect">
            <a:avLst/>
          </a:prstGeom>
          <a:noFill/>
          <a:ln>
            <a:noFill/>
          </a:ln>
        </p:spPr>
      </p:pic>
      <p:sp>
        <p:nvSpPr>
          <p:cNvPr id="930" name="Google Shape;930;g2068e8abdd0_0_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2068e8abdd0_0_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32" name="Google Shape;932;g2068e8abdd0_0_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068e8abdd0_0_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4" name="Google Shape;934;g2068e8abdd0_0_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g2068e8abdd0_0_0"/>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g2068e8abdd0_0_0"/>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Espacio en memoria</a:t>
            </a:r>
            <a:endParaRPr b="0" i="0" sz="2000" u="none" cap="none" strike="noStrike">
              <a:solidFill>
                <a:srgbClr val="003870"/>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206966b3ba0_1_32"/>
          <p:cNvSpPr/>
          <p:nvPr/>
        </p:nvSpPr>
        <p:spPr>
          <a:xfrm>
            <a:off x="0" y="0"/>
            <a:ext cx="5916000" cy="113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2" name="Google Shape;942;g206966b3ba0_1_32"/>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943" name="Google Shape;943;g206966b3ba0_1_32"/>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06966b3ba0_1_32"/>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45" name="Google Shape;945;g206966b3ba0_1_32"/>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06966b3ba0_1_32"/>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7" name="Google Shape;947;g206966b3ba0_1_32"/>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8" name="Google Shape;948;g206966b3ba0_1_32"/>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g206966b3ba0_1_32"/>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Espacio en memoria</a:t>
            </a:r>
            <a:endParaRPr b="0" i="0" sz="2000" u="none" cap="none" strike="noStrike">
              <a:solidFill>
                <a:srgbClr val="003870"/>
              </a:solidFill>
              <a:latin typeface="Trebuchet MS"/>
              <a:ea typeface="Trebuchet MS"/>
              <a:cs typeface="Trebuchet MS"/>
              <a:sym typeface="Trebuchet MS"/>
            </a:endParaRPr>
          </a:p>
        </p:txBody>
      </p:sp>
      <p:sp>
        <p:nvSpPr>
          <p:cNvPr id="950" name="Google Shape;950;g206966b3ba0_1_32"/>
          <p:cNvSpPr txBox="1"/>
          <p:nvPr/>
        </p:nvSpPr>
        <p:spPr>
          <a:xfrm>
            <a:off x="4267225" y="5331725"/>
            <a:ext cx="4017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https://www.codingame.com/playgrounds/51214/manejo-dinamico-de-memoria-y-polimorfismo-practica-4/punteros-en-c</a:t>
            </a:r>
            <a:endParaRPr b="0" i="0" sz="800" u="none" cap="none" strike="noStrike">
              <a:solidFill>
                <a:srgbClr val="000000"/>
              </a:solidFill>
              <a:latin typeface="Arial"/>
              <a:ea typeface="Arial"/>
              <a:cs typeface="Arial"/>
              <a:sym typeface="Arial"/>
            </a:endParaRPr>
          </a:p>
        </p:txBody>
      </p:sp>
      <p:pic>
        <p:nvPicPr>
          <p:cNvPr id="951" name="Google Shape;951;g206966b3ba0_1_32"/>
          <p:cNvPicPr preferRelativeResize="0"/>
          <p:nvPr/>
        </p:nvPicPr>
        <p:blipFill rotWithShape="1">
          <a:blip r:embed="rId4">
            <a:alphaModFix/>
          </a:blip>
          <a:srcRect b="0" l="0" r="0" t="0"/>
          <a:stretch/>
        </p:blipFill>
        <p:spPr>
          <a:xfrm>
            <a:off x="905000" y="2076663"/>
            <a:ext cx="10229591" cy="322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g1dc743fe8cf_0_15"/>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g1dc743fe8cf_0_15"/>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2" name="Google Shape;202;g1dc743fe8cf_0_15"/>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203" name="Google Shape;203;g1dc743fe8cf_0_15"/>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dc743fe8cf_0_15"/>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05" name="Google Shape;205;g1dc743fe8cf_0_15"/>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dc743fe8cf_0_15"/>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Datos</a:t>
            </a:r>
            <a:endParaRPr b="0" i="0" sz="2000" u="none" cap="none" strike="noStrike">
              <a:solidFill>
                <a:srgbClr val="003870"/>
              </a:solidFill>
              <a:latin typeface="Trebuchet MS"/>
              <a:ea typeface="Trebuchet MS"/>
              <a:cs typeface="Trebuchet MS"/>
              <a:sym typeface="Trebuchet MS"/>
            </a:endParaRPr>
          </a:p>
        </p:txBody>
      </p:sp>
      <p:sp>
        <p:nvSpPr>
          <p:cNvPr id="207" name="Google Shape;207;g1dc743fe8cf_0_15"/>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g1dc743fe8cf_0_15"/>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g1dc743fe8cf_0_15"/>
          <p:cNvSpPr txBox="1"/>
          <p:nvPr/>
        </p:nvSpPr>
        <p:spPr>
          <a:xfrm>
            <a:off x="983675" y="1895725"/>
            <a:ext cx="4696800" cy="3879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“Los datos incluyen todo el texto, los números y otra información que son procesados por una computadora. El primer objetivo de toda computadora es el manejo y procesamiento de datos”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“La mayoría de las computadoras pueden trabajar con varios tipos de datos. Los algoritmos y los programas correspondientes operan sobre esos tipos de datos”</a:t>
            </a:r>
            <a:endParaRPr b="0" i="0" sz="2000" u="none" cap="none" strike="noStrike">
              <a:solidFill>
                <a:srgbClr val="000000"/>
              </a:solidFill>
              <a:latin typeface="Trebuchet MS"/>
              <a:ea typeface="Trebuchet MS"/>
              <a:cs typeface="Trebuchet MS"/>
              <a:sym typeface="Trebuchet MS"/>
            </a:endParaRPr>
          </a:p>
        </p:txBody>
      </p:sp>
      <p:pic>
        <p:nvPicPr>
          <p:cNvPr id="210" name="Google Shape;210;g1dc743fe8cf_0_15"/>
          <p:cNvPicPr preferRelativeResize="0"/>
          <p:nvPr/>
        </p:nvPicPr>
        <p:blipFill rotWithShape="1">
          <a:blip r:embed="rId4">
            <a:alphaModFix/>
          </a:blip>
          <a:srcRect b="0" l="0" r="0" t="0"/>
          <a:stretch/>
        </p:blipFill>
        <p:spPr>
          <a:xfrm>
            <a:off x="5850187" y="1127800"/>
            <a:ext cx="3793800" cy="1896900"/>
          </a:xfrm>
          <a:prstGeom prst="rect">
            <a:avLst/>
          </a:prstGeom>
          <a:noFill/>
          <a:ln>
            <a:noFill/>
          </a:ln>
        </p:spPr>
      </p:pic>
      <p:pic>
        <p:nvPicPr>
          <p:cNvPr id="211" name="Google Shape;211;g1dc743fe8cf_0_15"/>
          <p:cNvPicPr preferRelativeResize="0"/>
          <p:nvPr/>
        </p:nvPicPr>
        <p:blipFill rotWithShape="1">
          <a:blip r:embed="rId5">
            <a:alphaModFix/>
          </a:blip>
          <a:srcRect b="0" l="0" r="0" t="0"/>
          <a:stretch/>
        </p:blipFill>
        <p:spPr>
          <a:xfrm>
            <a:off x="6723563" y="3782899"/>
            <a:ext cx="2212800" cy="2212800"/>
          </a:xfrm>
          <a:prstGeom prst="rect">
            <a:avLst/>
          </a:prstGeom>
          <a:noFill/>
          <a:ln>
            <a:noFill/>
          </a:ln>
        </p:spPr>
      </p:pic>
      <p:pic>
        <p:nvPicPr>
          <p:cNvPr id="212" name="Google Shape;212;g1dc743fe8cf_0_15"/>
          <p:cNvPicPr preferRelativeResize="0"/>
          <p:nvPr/>
        </p:nvPicPr>
        <p:blipFill rotWithShape="1">
          <a:blip r:embed="rId6">
            <a:alphaModFix/>
          </a:blip>
          <a:srcRect b="0" l="0" r="0" t="0"/>
          <a:stretch/>
        </p:blipFill>
        <p:spPr>
          <a:xfrm>
            <a:off x="9643975" y="2593188"/>
            <a:ext cx="2092850" cy="2092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g2068e8abdd0_0_14"/>
          <p:cNvSpPr txBox="1"/>
          <p:nvPr>
            <p:ph type="title"/>
          </p:nvPr>
        </p:nvSpPr>
        <p:spPr>
          <a:xfrm>
            <a:off x="1775429" y="1504840"/>
            <a:ext cx="4140600" cy="523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¿Qué es un puntero?</a:t>
            </a:r>
            <a:endParaRPr/>
          </a:p>
        </p:txBody>
      </p:sp>
      <p:pic>
        <p:nvPicPr>
          <p:cNvPr id="957" name="Google Shape;957;g2068e8abdd0_0_14"/>
          <p:cNvPicPr preferRelativeResize="0"/>
          <p:nvPr/>
        </p:nvPicPr>
        <p:blipFill rotWithShape="1">
          <a:blip r:embed="rId3">
            <a:alphaModFix/>
          </a:blip>
          <a:srcRect b="0" l="0" r="0" t="0"/>
          <a:stretch/>
        </p:blipFill>
        <p:spPr>
          <a:xfrm>
            <a:off x="3429000" y="3343275"/>
            <a:ext cx="3988651" cy="2839650"/>
          </a:xfrm>
          <a:prstGeom prst="rect">
            <a:avLst/>
          </a:prstGeom>
          <a:noFill/>
          <a:ln>
            <a:noFill/>
          </a:ln>
        </p:spPr>
      </p:pic>
      <p:sp>
        <p:nvSpPr>
          <p:cNvPr id="958" name="Google Shape;958;g2068e8abdd0_0_14"/>
          <p:cNvSpPr/>
          <p:nvPr/>
        </p:nvSpPr>
        <p:spPr>
          <a:xfrm>
            <a:off x="498275" y="2448325"/>
            <a:ext cx="2759400" cy="2179800"/>
          </a:xfrm>
          <a:prstGeom prst="roundRect">
            <a:avLst>
              <a:gd fmla="val 16667" name="adj"/>
            </a:avLst>
          </a:prstGeom>
          <a:solidFill>
            <a:srgbClr val="00AFA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Trebuchet MS"/>
                <a:ea typeface="Trebuchet MS"/>
                <a:cs typeface="Trebuchet MS"/>
                <a:sym typeface="Trebuchet MS"/>
              </a:rPr>
              <a:t>Definición</a:t>
            </a:r>
            <a:endParaRPr b="0" i="0" sz="19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rebuchet MS"/>
                <a:ea typeface="Trebuchet MS"/>
                <a:cs typeface="Trebuchet MS"/>
                <a:sym typeface="Trebuchet MS"/>
              </a:rPr>
              <a:t>Un puntero es una variable cuyo valor es la dirección de memoria de otra variable</a:t>
            </a:r>
            <a:endParaRPr b="0" i="0" sz="1600" u="none" cap="none" strike="noStrike">
              <a:solidFill>
                <a:schemeClr val="lt1"/>
              </a:solidFill>
              <a:latin typeface="Trebuchet MS"/>
              <a:ea typeface="Trebuchet MS"/>
              <a:cs typeface="Trebuchet MS"/>
              <a:sym typeface="Trebuchet MS"/>
            </a:endParaRPr>
          </a:p>
        </p:txBody>
      </p:sp>
      <p:pic>
        <p:nvPicPr>
          <p:cNvPr id="959" name="Google Shape;959;g2068e8abdd0_0_14"/>
          <p:cNvPicPr preferRelativeResize="0"/>
          <p:nvPr/>
        </p:nvPicPr>
        <p:blipFill rotWithShape="1">
          <a:blip r:embed="rId4">
            <a:alphaModFix/>
          </a:blip>
          <a:srcRect b="0" l="0" r="0" t="0"/>
          <a:stretch/>
        </p:blipFill>
        <p:spPr>
          <a:xfrm>
            <a:off x="8883250" y="2028051"/>
            <a:ext cx="1990775" cy="2337900"/>
          </a:xfrm>
          <a:prstGeom prst="rect">
            <a:avLst/>
          </a:prstGeom>
          <a:noFill/>
          <a:ln>
            <a:noFill/>
          </a:ln>
        </p:spPr>
      </p:pic>
      <p:sp>
        <p:nvSpPr>
          <p:cNvPr id="960" name="Google Shape;960;g2068e8abdd0_0_14"/>
          <p:cNvSpPr txBox="1"/>
          <p:nvPr/>
        </p:nvSpPr>
        <p:spPr>
          <a:xfrm>
            <a:off x="8360850" y="4348800"/>
            <a:ext cx="32013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Trebuchet MS"/>
                <a:ea typeface="Trebuchet MS"/>
                <a:cs typeface="Trebuchet MS"/>
                <a:sym typeface="Trebuchet MS"/>
              </a:rPr>
              <a:t>¿Un poco abstracto no?</a:t>
            </a:r>
            <a:endParaRPr b="0" i="0" sz="1700" u="none" cap="none" strike="noStrike">
              <a:solidFill>
                <a:srgbClr val="000000"/>
              </a:solidFill>
              <a:latin typeface="Trebuchet MS"/>
              <a:ea typeface="Trebuchet MS"/>
              <a:cs typeface="Trebuchet MS"/>
              <a:sym typeface="Trebuchet MS"/>
            </a:endParaRPr>
          </a:p>
        </p:txBody>
      </p:sp>
      <p:sp>
        <p:nvSpPr>
          <p:cNvPr id="961" name="Google Shape;961;g2068e8abdd0_0_14"/>
          <p:cNvSpPr/>
          <p:nvPr/>
        </p:nvSpPr>
        <p:spPr>
          <a:xfrm>
            <a:off x="0" y="0"/>
            <a:ext cx="5916000" cy="113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2" name="Google Shape;962;g2068e8abdd0_0_14"/>
          <p:cNvPicPr preferRelativeResize="0"/>
          <p:nvPr/>
        </p:nvPicPr>
        <p:blipFill rotWithShape="1">
          <a:blip r:embed="rId5">
            <a:alphaModFix/>
          </a:blip>
          <a:srcRect b="17581" l="0" r="0" t="17296"/>
          <a:stretch/>
        </p:blipFill>
        <p:spPr>
          <a:xfrm>
            <a:off x="0" y="0"/>
            <a:ext cx="2825825" cy="1051600"/>
          </a:xfrm>
          <a:prstGeom prst="rect">
            <a:avLst/>
          </a:prstGeom>
          <a:noFill/>
          <a:ln>
            <a:noFill/>
          </a:ln>
        </p:spPr>
      </p:pic>
      <p:sp>
        <p:nvSpPr>
          <p:cNvPr id="963" name="Google Shape;963;g2068e8abdd0_0_1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068e8abdd0_0_1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65" name="Google Shape;965;g2068e8abdd0_0_1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068e8abdd0_0_14"/>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7" name="Google Shape;967;g2068e8abdd0_0_14"/>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Espacio en memoria</a:t>
            </a:r>
            <a:endParaRPr b="0" i="0" sz="2000" u="none" cap="none" strike="noStrike">
              <a:solidFill>
                <a:srgbClr val="003870"/>
              </a:solidFill>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pic>
        <p:nvPicPr>
          <p:cNvPr id="972" name="Google Shape;972;g206e2ead624_0_6"/>
          <p:cNvPicPr preferRelativeResize="0"/>
          <p:nvPr/>
        </p:nvPicPr>
        <p:blipFill rotWithShape="1">
          <a:blip r:embed="rId3">
            <a:alphaModFix/>
          </a:blip>
          <a:srcRect b="0" l="0" r="0" t="14850"/>
          <a:stretch/>
        </p:blipFill>
        <p:spPr>
          <a:xfrm>
            <a:off x="6059325" y="2218125"/>
            <a:ext cx="5412200" cy="3456400"/>
          </a:xfrm>
          <a:prstGeom prst="rect">
            <a:avLst/>
          </a:prstGeom>
          <a:noFill/>
          <a:ln>
            <a:noFill/>
          </a:ln>
        </p:spPr>
      </p:pic>
      <p:pic>
        <p:nvPicPr>
          <p:cNvPr id="973" name="Google Shape;973;g206e2ead624_0_6"/>
          <p:cNvPicPr preferRelativeResize="0"/>
          <p:nvPr/>
        </p:nvPicPr>
        <p:blipFill rotWithShape="1">
          <a:blip r:embed="rId4">
            <a:alphaModFix/>
          </a:blip>
          <a:srcRect b="0" l="0" r="0" t="15796"/>
          <a:stretch/>
        </p:blipFill>
        <p:spPr>
          <a:xfrm>
            <a:off x="550400" y="1722550"/>
            <a:ext cx="5087501" cy="3212900"/>
          </a:xfrm>
          <a:prstGeom prst="rect">
            <a:avLst/>
          </a:prstGeom>
          <a:noFill/>
          <a:ln cap="flat" cmpd="sng" w="9525">
            <a:solidFill>
              <a:schemeClr val="dk1"/>
            </a:solidFill>
            <a:prstDash val="solid"/>
            <a:round/>
            <a:headEnd len="sm" w="sm" type="none"/>
            <a:tailEnd len="sm" w="sm" type="none"/>
          </a:ln>
        </p:spPr>
      </p:pic>
      <p:pic>
        <p:nvPicPr>
          <p:cNvPr id="974" name="Google Shape;974;g206e2ead624_0_6"/>
          <p:cNvPicPr preferRelativeResize="0"/>
          <p:nvPr/>
        </p:nvPicPr>
        <p:blipFill rotWithShape="1">
          <a:blip r:embed="rId5">
            <a:alphaModFix/>
          </a:blip>
          <a:srcRect b="0" l="0" r="0" t="0"/>
          <a:stretch/>
        </p:blipFill>
        <p:spPr>
          <a:xfrm rot="-6763030">
            <a:off x="239303" y="4451826"/>
            <a:ext cx="1550869" cy="1550869"/>
          </a:xfrm>
          <a:prstGeom prst="rect">
            <a:avLst/>
          </a:prstGeom>
          <a:noFill/>
          <a:ln>
            <a:noFill/>
          </a:ln>
        </p:spPr>
      </p:pic>
      <p:pic>
        <p:nvPicPr>
          <p:cNvPr id="975" name="Google Shape;975;g206e2ead624_0_6"/>
          <p:cNvPicPr preferRelativeResize="0"/>
          <p:nvPr/>
        </p:nvPicPr>
        <p:blipFill rotWithShape="1">
          <a:blip r:embed="rId6">
            <a:alphaModFix/>
          </a:blip>
          <a:srcRect b="0" l="0" r="0" t="0"/>
          <a:stretch/>
        </p:blipFill>
        <p:spPr>
          <a:xfrm>
            <a:off x="11228475" y="5446225"/>
            <a:ext cx="477125" cy="477125"/>
          </a:xfrm>
          <a:prstGeom prst="rect">
            <a:avLst/>
          </a:prstGeom>
          <a:noFill/>
          <a:ln>
            <a:noFill/>
          </a:ln>
        </p:spPr>
      </p:pic>
      <p:sp>
        <p:nvSpPr>
          <p:cNvPr id="976" name="Google Shape;976;g206e2ead624_0_6"/>
          <p:cNvSpPr/>
          <p:nvPr/>
        </p:nvSpPr>
        <p:spPr>
          <a:xfrm>
            <a:off x="0" y="0"/>
            <a:ext cx="5916000" cy="113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7" name="Google Shape;977;g206e2ead624_0_6"/>
          <p:cNvPicPr preferRelativeResize="0"/>
          <p:nvPr/>
        </p:nvPicPr>
        <p:blipFill rotWithShape="1">
          <a:blip r:embed="rId7">
            <a:alphaModFix/>
          </a:blip>
          <a:srcRect b="17581" l="0" r="0" t="17296"/>
          <a:stretch/>
        </p:blipFill>
        <p:spPr>
          <a:xfrm>
            <a:off x="0" y="0"/>
            <a:ext cx="2825825" cy="1051600"/>
          </a:xfrm>
          <a:prstGeom prst="rect">
            <a:avLst/>
          </a:prstGeom>
          <a:noFill/>
          <a:ln>
            <a:noFill/>
          </a:ln>
        </p:spPr>
      </p:pic>
      <p:sp>
        <p:nvSpPr>
          <p:cNvPr id="978" name="Google Shape;978;g206e2ead624_0_6"/>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06e2ead624_0_6"/>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80" name="Google Shape;980;g206e2ead624_0_6"/>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206e2ead624_0_6"/>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2" name="Google Shape;982;g206e2ead624_0_6"/>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g206e2ead624_0_6"/>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g206e2ead624_0_6"/>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Espacio en memoria</a:t>
            </a:r>
            <a:endParaRPr b="0" i="0" sz="2000" u="none" cap="none" strike="noStrike">
              <a:solidFill>
                <a:srgbClr val="003870"/>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20893fffd83_0_0"/>
          <p:cNvSpPr txBox="1"/>
          <p:nvPr>
            <p:ph type="title"/>
          </p:nvPr>
        </p:nvSpPr>
        <p:spPr>
          <a:xfrm>
            <a:off x="1215750" y="2118350"/>
            <a:ext cx="667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4000">
                <a:latin typeface="Trebuchet MS"/>
                <a:ea typeface="Trebuchet MS"/>
                <a:cs typeface="Trebuchet MS"/>
                <a:sym typeface="Trebuchet MS"/>
              </a:rPr>
              <a:t>Taller 2 - Quiz Clase 1 y 2</a:t>
            </a:r>
            <a:endParaRPr sz="4000">
              <a:latin typeface="Trebuchet MS"/>
              <a:ea typeface="Trebuchet MS"/>
              <a:cs typeface="Trebuchet MS"/>
              <a:sym typeface="Trebuchet MS"/>
            </a:endParaRPr>
          </a:p>
        </p:txBody>
      </p:sp>
      <p:sp>
        <p:nvSpPr>
          <p:cNvPr id="990" name="Google Shape;990;g20893fffd83_0_0"/>
          <p:cNvSpPr txBox="1"/>
          <p:nvPr/>
        </p:nvSpPr>
        <p:spPr>
          <a:xfrm>
            <a:off x="1215750" y="3400650"/>
            <a:ext cx="52392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en-US" sz="2900" u="sng" cap="none" strike="noStrike">
                <a:solidFill>
                  <a:schemeClr val="hlink"/>
                </a:solidFill>
                <a:latin typeface="Trebuchet MS"/>
                <a:ea typeface="Trebuchet MS"/>
                <a:cs typeface="Trebuchet MS"/>
                <a:sym typeface="Trebuchet MS"/>
                <a:hlinkClick r:id="rId3"/>
              </a:rPr>
              <a:t>Enlace al Taller</a:t>
            </a:r>
            <a:endParaRPr b="0" i="0" sz="29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000000"/>
                </a:solidFill>
                <a:latin typeface="Trebuchet MS"/>
                <a:ea typeface="Trebuchet MS"/>
                <a:cs typeface="Trebuchet MS"/>
                <a:sym typeface="Trebuchet MS"/>
              </a:rPr>
              <a:t>Programación I </a:t>
            </a:r>
            <a:r>
              <a:rPr lang="en-US" sz="2900" u="sng">
                <a:solidFill>
                  <a:schemeClr val="hlink"/>
                </a:solidFill>
                <a:latin typeface="Trebuchet MS"/>
                <a:ea typeface="Trebuchet MS"/>
                <a:cs typeface="Trebuchet MS"/>
                <a:sym typeface="Trebuchet MS"/>
                <a:hlinkClick r:id="rId4"/>
              </a:rPr>
              <a:t>Quiz1</a:t>
            </a:r>
            <a:r>
              <a:rPr b="0" i="0" lang="en-US" sz="2900" u="none" cap="none" strike="noStrike">
                <a:solidFill>
                  <a:srgbClr val="000000"/>
                </a:solidFill>
                <a:latin typeface="Trebuchet MS"/>
                <a:ea typeface="Trebuchet MS"/>
                <a:cs typeface="Trebuchet MS"/>
                <a:sym typeface="Trebuchet MS"/>
              </a:rPr>
              <a:t> </a:t>
            </a:r>
            <a:endParaRPr b="0" i="0" sz="2900" u="none" cap="none" strike="noStrike">
              <a:solidFill>
                <a:srgbClr val="000000"/>
              </a:solidFill>
              <a:latin typeface="Trebuchet MS"/>
              <a:ea typeface="Trebuchet MS"/>
              <a:cs typeface="Trebuchet MS"/>
              <a:sym typeface="Trebuchet MS"/>
            </a:endParaRPr>
          </a:p>
        </p:txBody>
      </p:sp>
      <p:sp>
        <p:nvSpPr>
          <p:cNvPr id="991" name="Google Shape;991;g20893fffd83_0_0"/>
          <p:cNvSpPr/>
          <p:nvPr/>
        </p:nvSpPr>
        <p:spPr>
          <a:xfrm>
            <a:off x="0" y="0"/>
            <a:ext cx="6295200" cy="122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2" name="Google Shape;992;g20893fffd83_0_0"/>
          <p:cNvPicPr preferRelativeResize="0"/>
          <p:nvPr/>
        </p:nvPicPr>
        <p:blipFill rotWithShape="1">
          <a:blip r:embed="rId5">
            <a:alphaModFix/>
          </a:blip>
          <a:srcRect b="17581" l="0" r="0" t="17296"/>
          <a:stretch/>
        </p:blipFill>
        <p:spPr>
          <a:xfrm>
            <a:off x="0" y="0"/>
            <a:ext cx="2825825" cy="1051600"/>
          </a:xfrm>
          <a:prstGeom prst="rect">
            <a:avLst/>
          </a:prstGeom>
          <a:noFill/>
          <a:ln>
            <a:noFill/>
          </a:ln>
        </p:spPr>
      </p:pic>
      <p:sp>
        <p:nvSpPr>
          <p:cNvPr id="993" name="Google Shape;993;g20893fffd83_0_0"/>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0893fffd83_0_0"/>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995" name="Google Shape;995;g20893fffd83_0_0"/>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0893fffd83_0_0"/>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7" name="Google Shape;997;g20893fffd83_0_0"/>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8" name="Google Shape;998;g20893fffd83_0_0"/>
          <p:cNvSpPr txBox="1"/>
          <p:nvPr/>
        </p:nvSpPr>
        <p:spPr>
          <a:xfrm>
            <a:off x="8004300" y="2411200"/>
            <a:ext cx="3804600" cy="2539800"/>
          </a:xfrm>
          <a:prstGeom prst="rect">
            <a:avLst/>
          </a:prstGeom>
          <a:solidFill>
            <a:srgbClr val="EEECE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Roboto"/>
                <a:ea typeface="Roboto"/>
                <a:cs typeface="Roboto"/>
                <a:sym typeface="Roboto"/>
              </a:rPr>
              <a:t>Nota.</a:t>
            </a:r>
            <a:r>
              <a:rPr lang="en-US" sz="1700">
                <a:latin typeface="Roboto"/>
                <a:ea typeface="Roboto"/>
                <a:cs typeface="Roboto"/>
                <a:sym typeface="Roboto"/>
              </a:rPr>
              <a:t> Este Taller debe entregarse en formato docx, con sus respectivas pruebas de escritorio y diagrama de flujo realizado a mano y subido en forma de foto, a partir del Taller 3 deben entregarse desde </a:t>
            </a:r>
            <a:r>
              <a:rPr i="1" lang="en-US" sz="1700">
                <a:latin typeface="Roboto"/>
                <a:ea typeface="Roboto"/>
                <a:cs typeface="Roboto"/>
                <a:sym typeface="Roboto"/>
              </a:rPr>
              <a:t>Colaboratory</a:t>
            </a:r>
            <a:r>
              <a:rPr lang="en-US" sz="1700">
                <a:latin typeface="Roboto"/>
                <a:ea typeface="Roboto"/>
                <a:cs typeface="Roboto"/>
                <a:sym typeface="Roboto"/>
              </a:rPr>
              <a:t>, con un enlace </a:t>
            </a:r>
            <a:r>
              <a:rPr lang="en-US" sz="1700">
                <a:solidFill>
                  <a:srgbClr val="000000"/>
                </a:solidFill>
                <a:latin typeface="Roboto"/>
                <a:ea typeface="Roboto"/>
                <a:cs typeface="Roboto"/>
                <a:sym typeface="Roboto"/>
              </a:rPr>
              <a:t>con los permisos en público </a:t>
            </a:r>
            <a:r>
              <a:rPr lang="en-US" sz="1700">
                <a:latin typeface="Roboto"/>
                <a:ea typeface="Roboto"/>
                <a:cs typeface="Roboto"/>
                <a:sym typeface="Roboto"/>
              </a:rPr>
              <a:t>o el notebook adjunto, mil gracias.</a:t>
            </a:r>
            <a:endParaRPr sz="17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
          <p:cNvSpPr/>
          <p:nvPr/>
        </p:nvSpPr>
        <p:spPr>
          <a:xfrm>
            <a:off x="0" y="0"/>
            <a:ext cx="12192000" cy="6858000"/>
          </a:xfrm>
          <a:custGeom>
            <a:rect b="b" l="l" r="r" t="t"/>
            <a:pathLst>
              <a:path extrusionOk="0" h="6858000" w="12192000">
                <a:moveTo>
                  <a:pt x="0" y="0"/>
                </a:moveTo>
                <a:lnTo>
                  <a:pt x="12191999" y="0"/>
                </a:lnTo>
                <a:lnTo>
                  <a:pt x="12191999" y="6857999"/>
                </a:lnTo>
                <a:lnTo>
                  <a:pt x="0" y="6857999"/>
                </a:lnTo>
                <a:lnTo>
                  <a:pt x="0" y="0"/>
                </a:lnTo>
                <a:close/>
              </a:path>
            </a:pathLst>
          </a:custGeom>
          <a:solidFill>
            <a:srgbClr val="002955"/>
          </a:solidFill>
          <a:ln cap="flat" cmpd="sng" w="9525">
            <a:solidFill>
              <a:srgbClr val="00295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04" name="Google Shape;1004;p5"/>
          <p:cNvPicPr preferRelativeResize="0"/>
          <p:nvPr/>
        </p:nvPicPr>
        <p:blipFill rotWithShape="1">
          <a:blip r:embed="rId3">
            <a:alphaModFix/>
          </a:blip>
          <a:srcRect b="0" l="9049" r="0" t="0"/>
          <a:stretch/>
        </p:blipFill>
        <p:spPr>
          <a:xfrm>
            <a:off x="415625" y="1229575"/>
            <a:ext cx="3862051" cy="4246425"/>
          </a:xfrm>
          <a:prstGeom prst="rect">
            <a:avLst/>
          </a:prstGeom>
          <a:noFill/>
          <a:ln>
            <a:noFill/>
          </a:ln>
        </p:spPr>
      </p:pic>
      <p:sp>
        <p:nvSpPr>
          <p:cNvPr id="1005" name="Google Shape;1005;p5"/>
          <p:cNvSpPr txBox="1"/>
          <p:nvPr/>
        </p:nvSpPr>
        <p:spPr>
          <a:xfrm>
            <a:off x="3972850" y="2898738"/>
            <a:ext cx="78831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700"/>
              <a:buFont typeface="Arial"/>
              <a:buNone/>
            </a:pPr>
            <a:r>
              <a:rPr b="0" i="0" lang="en-US" sz="4700" u="none" cap="none" strike="noStrike">
                <a:solidFill>
                  <a:schemeClr val="lt1"/>
                </a:solidFill>
                <a:latin typeface="Times New Roman"/>
                <a:ea typeface="Times New Roman"/>
                <a:cs typeface="Times New Roman"/>
                <a:sym typeface="Times New Roman"/>
              </a:rPr>
              <a:t>UNIVERSIDAD DE CALDAS</a:t>
            </a:r>
            <a:endParaRPr b="0" i="0" sz="47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g1dc743fe8cf_0_4"/>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g1dc743fe8cf_0_4"/>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g1dc743fe8cf_0_4"/>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0" name="Google Shape;220;g1dc743fe8cf_0_4"/>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221" name="Google Shape;221;g1dc743fe8cf_0_4"/>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dc743fe8cf_0_4"/>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23" name="Google Shape;223;g1dc743fe8cf_0_4"/>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dc743fe8cf_0_4"/>
          <p:cNvSpPr txBox="1"/>
          <p:nvPr>
            <p:ph type="title"/>
          </p:nvPr>
        </p:nvSpPr>
        <p:spPr>
          <a:xfrm>
            <a:off x="887100" y="2967288"/>
            <a:ext cx="10417800" cy="92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n-US" sz="6000"/>
              <a:t>Tipos de Datos</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 name="Shape 228"/>
        <p:cNvGrpSpPr/>
        <p:nvPr/>
      </p:nvGrpSpPr>
      <p:grpSpPr>
        <a:xfrm>
          <a:off x="0" y="0"/>
          <a:ext cx="0" cy="0"/>
          <a:chOff x="0" y="0"/>
          <a:chExt cx="0" cy="0"/>
        </a:xfrm>
      </p:grpSpPr>
      <p:sp>
        <p:nvSpPr>
          <p:cNvPr id="229" name="Google Shape;229;g1dc743fe8cf_0_63"/>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g1dc743fe8cf_0_63"/>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1" name="Google Shape;231;g1dc743fe8cf_0_63"/>
          <p:cNvPicPr preferRelativeResize="0"/>
          <p:nvPr/>
        </p:nvPicPr>
        <p:blipFill rotWithShape="1">
          <a:blip r:embed="rId3">
            <a:alphaModFix/>
          </a:blip>
          <a:srcRect b="17581" l="0" r="0" t="17296"/>
          <a:stretch/>
        </p:blipFill>
        <p:spPr>
          <a:xfrm>
            <a:off x="0" y="0"/>
            <a:ext cx="2825825" cy="1051600"/>
          </a:xfrm>
          <a:prstGeom prst="rect">
            <a:avLst/>
          </a:prstGeom>
          <a:noFill/>
          <a:ln>
            <a:noFill/>
          </a:ln>
        </p:spPr>
      </p:pic>
      <p:sp>
        <p:nvSpPr>
          <p:cNvPr id="232" name="Google Shape;232;g1dc743fe8cf_0_63"/>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dc743fe8cf_0_63"/>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34" name="Google Shape;234;g1dc743fe8cf_0_63"/>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1dc743fe8cf_0_63"/>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236" name="Google Shape;236;g1dc743fe8cf_0_63"/>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g1dc743fe8cf_0_63"/>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g1dc743fe8cf_0_63"/>
          <p:cNvSpPr txBox="1"/>
          <p:nvPr/>
        </p:nvSpPr>
        <p:spPr>
          <a:xfrm>
            <a:off x="1039025" y="2085800"/>
            <a:ext cx="95598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“En la mayoría de los lenguajes de programación, los datos son de diferentes tipos y se manejan a través del uso de variables”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Una variable almacena un dato, por ejemplo, un dato numérico. Así como existen diferentes tipos de datos, también existen diferentes tipos de variables.</a:t>
            </a:r>
            <a:endParaRPr b="0" i="0" sz="2000" u="none" cap="none" strike="noStrike">
              <a:solidFill>
                <a:srgbClr val="000000"/>
              </a:solidFill>
              <a:latin typeface="Trebuchet MS"/>
              <a:ea typeface="Trebuchet MS"/>
              <a:cs typeface="Trebuchet MS"/>
              <a:sym typeface="Trebuchet MS"/>
            </a:endParaRPr>
          </a:p>
        </p:txBody>
      </p:sp>
      <p:sp>
        <p:nvSpPr>
          <p:cNvPr id="239" name="Google Shape;239;g1dc743fe8cf_0_63"/>
          <p:cNvSpPr txBox="1"/>
          <p:nvPr>
            <p:ph type="title"/>
          </p:nvPr>
        </p:nvSpPr>
        <p:spPr>
          <a:xfrm>
            <a:off x="1108750" y="1599850"/>
            <a:ext cx="51813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Datos y Variables</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sp>
        <p:nvSpPr>
          <p:cNvPr id="244" name="Google Shape;244;g2758c8d030f_0_1"/>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g2758c8d030f_0_1"/>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6" name="Google Shape;246;g2758c8d030f_0_1"/>
          <p:cNvPicPr preferRelativeResize="0"/>
          <p:nvPr/>
        </p:nvPicPr>
        <p:blipFill rotWithShape="1">
          <a:blip r:embed="rId3">
            <a:alphaModFix/>
          </a:blip>
          <a:srcRect b="17582" l="0" r="0" t="17296"/>
          <a:stretch/>
        </p:blipFill>
        <p:spPr>
          <a:xfrm>
            <a:off x="0" y="0"/>
            <a:ext cx="2825825" cy="1051600"/>
          </a:xfrm>
          <a:prstGeom prst="rect">
            <a:avLst/>
          </a:prstGeom>
          <a:noFill/>
          <a:ln>
            <a:noFill/>
          </a:ln>
        </p:spPr>
      </p:pic>
      <p:sp>
        <p:nvSpPr>
          <p:cNvPr id="247" name="Google Shape;247;g2758c8d030f_0_1"/>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2758c8d030f_0_1"/>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49" name="Google Shape;249;g2758c8d030f_0_1"/>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758c8d030f_0_1"/>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251" name="Google Shape;251;g2758c8d030f_0_1"/>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 name="Google Shape;252;g2758c8d030f_0_1"/>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g2758c8d030f_0_1"/>
          <p:cNvSpPr txBox="1"/>
          <p:nvPr/>
        </p:nvSpPr>
        <p:spPr>
          <a:xfrm>
            <a:off x="1039025" y="2085800"/>
            <a:ext cx="95598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“En la mayoría de los lenguajes de programación, los datos son de diferentes tipos y se manejan a través del uso de variables”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Una variable almacena un dato, por ejemplo, un dato numérico. Así como existen diferentes tipos de datos, también existen diferentes tipos de variables.</a:t>
            </a:r>
            <a:endParaRPr b="0" i="0" sz="2000" u="none" cap="none" strike="noStrike">
              <a:solidFill>
                <a:srgbClr val="000000"/>
              </a:solidFill>
              <a:latin typeface="Trebuchet MS"/>
              <a:ea typeface="Trebuchet MS"/>
              <a:cs typeface="Trebuchet MS"/>
              <a:sym typeface="Trebuchet MS"/>
            </a:endParaRPr>
          </a:p>
        </p:txBody>
      </p:sp>
      <p:sp>
        <p:nvSpPr>
          <p:cNvPr id="254" name="Google Shape;254;g2758c8d030f_0_1"/>
          <p:cNvSpPr txBox="1"/>
          <p:nvPr>
            <p:ph type="title"/>
          </p:nvPr>
        </p:nvSpPr>
        <p:spPr>
          <a:xfrm>
            <a:off x="1108750" y="1599850"/>
            <a:ext cx="51813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Datos y Variables</a:t>
            </a:r>
            <a:endParaRPr sz="2500"/>
          </a:p>
        </p:txBody>
      </p:sp>
      <p:sp>
        <p:nvSpPr>
          <p:cNvPr id="255" name="Google Shape;255;g2758c8d030f_0_1"/>
          <p:cNvSpPr/>
          <p:nvPr/>
        </p:nvSpPr>
        <p:spPr>
          <a:xfrm>
            <a:off x="2397204" y="4543075"/>
            <a:ext cx="2212800" cy="1102500"/>
          </a:xfrm>
          <a:prstGeom prst="roundRect">
            <a:avLst>
              <a:gd fmla="val 16667"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Tipos de datos básicos</a:t>
            </a:r>
            <a:endParaRPr b="1" i="0" sz="1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sp>
        <p:nvSpPr>
          <p:cNvPr id="260" name="Google Shape;260;g2758c8d030f_0_19"/>
          <p:cNvSpPr/>
          <p:nvPr/>
        </p:nvSpPr>
        <p:spPr>
          <a:xfrm>
            <a:off x="0" y="1725611"/>
            <a:ext cx="243204" cy="5132705"/>
          </a:xfrm>
          <a:custGeom>
            <a:rect b="b" l="l" r="r" t="t"/>
            <a:pathLst>
              <a:path extrusionOk="0" h="5132705" w="243204">
                <a:moveTo>
                  <a:pt x="0" y="0"/>
                </a:moveTo>
                <a:lnTo>
                  <a:pt x="242886" y="0"/>
                </a:lnTo>
                <a:lnTo>
                  <a:pt x="242886" y="5132387"/>
                </a:lnTo>
                <a:lnTo>
                  <a:pt x="0" y="5132387"/>
                </a:lnTo>
                <a:lnTo>
                  <a:pt x="0" y="0"/>
                </a:lnTo>
                <a:close/>
              </a:path>
            </a:pathLst>
          </a:custGeom>
          <a:solidFill>
            <a:srgbClr val="64CB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g2758c8d030f_0_19"/>
          <p:cNvSpPr/>
          <p:nvPr/>
        </p:nvSpPr>
        <p:spPr>
          <a:xfrm>
            <a:off x="6829250" y="-2"/>
            <a:ext cx="5362742" cy="510604"/>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62" name="Google Shape;262;g2758c8d030f_0_19"/>
          <p:cNvPicPr preferRelativeResize="0"/>
          <p:nvPr/>
        </p:nvPicPr>
        <p:blipFill rotWithShape="1">
          <a:blip r:embed="rId3">
            <a:alphaModFix/>
          </a:blip>
          <a:srcRect b="17582" l="0" r="0" t="17296"/>
          <a:stretch/>
        </p:blipFill>
        <p:spPr>
          <a:xfrm>
            <a:off x="0" y="0"/>
            <a:ext cx="2825825" cy="1051600"/>
          </a:xfrm>
          <a:prstGeom prst="rect">
            <a:avLst/>
          </a:prstGeom>
          <a:noFill/>
          <a:ln>
            <a:noFill/>
          </a:ln>
        </p:spPr>
      </p:pic>
      <p:sp>
        <p:nvSpPr>
          <p:cNvPr id="263" name="Google Shape;263;g2758c8d030f_0_19"/>
          <p:cNvSpPr/>
          <p:nvPr/>
        </p:nvSpPr>
        <p:spPr>
          <a:xfrm>
            <a:off x="0" y="1127800"/>
            <a:ext cx="3519000" cy="7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758c8d030f_0_19"/>
          <p:cNvSpPr txBox="1"/>
          <p:nvPr/>
        </p:nvSpPr>
        <p:spPr>
          <a:xfrm>
            <a:off x="2912200" y="173475"/>
            <a:ext cx="2212800" cy="677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3870"/>
                </a:solidFill>
                <a:latin typeface="Oswald"/>
                <a:ea typeface="Oswald"/>
                <a:cs typeface="Oswald"/>
                <a:sym typeface="Oswald"/>
              </a:rPr>
              <a:t>INGENIERÍA DE </a:t>
            </a:r>
            <a:r>
              <a:rPr b="0" i="0" lang="en-US" sz="1600" u="none" cap="none" strike="noStrike">
                <a:solidFill>
                  <a:srgbClr val="003870"/>
                </a:solidFill>
                <a:latin typeface="Oswald SemiBold"/>
                <a:ea typeface="Oswald SemiBold"/>
                <a:cs typeface="Oswald SemiBold"/>
                <a:sym typeface="Oswald SemiBold"/>
              </a:rPr>
              <a:t>SISTEMAS Y COMPUTACIÓN</a:t>
            </a:r>
            <a:endParaRPr b="0" i="0" sz="1600" u="none" cap="none" strike="noStrike">
              <a:solidFill>
                <a:srgbClr val="003870"/>
              </a:solidFill>
              <a:latin typeface="Oswald SemiBold"/>
              <a:ea typeface="Oswald SemiBold"/>
              <a:cs typeface="Oswald SemiBold"/>
              <a:sym typeface="Oswald SemiBold"/>
            </a:endParaRPr>
          </a:p>
        </p:txBody>
      </p:sp>
      <p:sp>
        <p:nvSpPr>
          <p:cNvPr id="265" name="Google Shape;265;g2758c8d030f_0_19"/>
          <p:cNvSpPr/>
          <p:nvPr/>
        </p:nvSpPr>
        <p:spPr>
          <a:xfrm>
            <a:off x="2807500" y="273850"/>
            <a:ext cx="28500" cy="452400"/>
          </a:xfrm>
          <a:prstGeom prst="rect">
            <a:avLst/>
          </a:prstGeom>
          <a:solidFill>
            <a:srgbClr val="003870"/>
          </a:solidFill>
          <a:ln cap="flat" cmpd="sng" w="9525">
            <a:solidFill>
              <a:srgbClr val="0038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758c8d030f_0_19"/>
          <p:cNvSpPr txBox="1"/>
          <p:nvPr/>
        </p:nvSpPr>
        <p:spPr>
          <a:xfrm>
            <a:off x="6885700" y="0"/>
            <a:ext cx="529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3870"/>
                </a:solidFill>
                <a:latin typeface="Trebuchet MS"/>
                <a:ea typeface="Trebuchet MS"/>
                <a:cs typeface="Trebuchet MS"/>
                <a:sym typeface="Trebuchet MS"/>
              </a:rPr>
              <a:t>Tipos de Datos</a:t>
            </a:r>
            <a:endParaRPr b="0" i="0" sz="2000" u="none" cap="none" strike="noStrike">
              <a:solidFill>
                <a:srgbClr val="003870"/>
              </a:solidFill>
              <a:latin typeface="Trebuchet MS"/>
              <a:ea typeface="Trebuchet MS"/>
              <a:cs typeface="Trebuchet MS"/>
              <a:sym typeface="Trebuchet MS"/>
            </a:endParaRPr>
          </a:p>
        </p:txBody>
      </p:sp>
      <p:sp>
        <p:nvSpPr>
          <p:cNvPr id="267" name="Google Shape;267;g2758c8d030f_0_19"/>
          <p:cNvSpPr/>
          <p:nvPr/>
        </p:nvSpPr>
        <p:spPr>
          <a:xfrm>
            <a:off x="9185075" y="6323026"/>
            <a:ext cx="3010662" cy="536885"/>
          </a:xfrm>
          <a:custGeom>
            <a:rect b="b" l="l" r="r" t="t"/>
            <a:pathLst>
              <a:path extrusionOk="0" h="1501775" w="7526655">
                <a:moveTo>
                  <a:pt x="0" y="0"/>
                </a:moveTo>
                <a:lnTo>
                  <a:pt x="7526337" y="0"/>
                </a:lnTo>
                <a:lnTo>
                  <a:pt x="7526337" y="1501774"/>
                </a:lnTo>
                <a:lnTo>
                  <a:pt x="0" y="1501774"/>
                </a:lnTo>
                <a:lnTo>
                  <a:pt x="0" y="0"/>
                </a:lnTo>
                <a:close/>
              </a:path>
            </a:pathLst>
          </a:custGeom>
          <a:solidFill>
            <a:srgbClr val="00AE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g2758c8d030f_0_19"/>
          <p:cNvSpPr/>
          <p:nvPr/>
        </p:nvSpPr>
        <p:spPr>
          <a:xfrm>
            <a:off x="9287540" y="6444999"/>
            <a:ext cx="292455" cy="292933"/>
          </a:xfrm>
          <a:custGeom>
            <a:rect b="b" l="l" r="r" t="t"/>
            <a:pathLst>
              <a:path extrusionOk="0" h="384175" w="386079">
                <a:moveTo>
                  <a:pt x="0" y="0"/>
                </a:moveTo>
                <a:lnTo>
                  <a:pt x="385762" y="0"/>
                </a:lnTo>
                <a:lnTo>
                  <a:pt x="385762" y="384174"/>
                </a:lnTo>
                <a:lnTo>
                  <a:pt x="0" y="384174"/>
                </a:lnTo>
                <a:lnTo>
                  <a:pt x="0"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g2758c8d030f_0_19"/>
          <p:cNvSpPr txBox="1"/>
          <p:nvPr/>
        </p:nvSpPr>
        <p:spPr>
          <a:xfrm>
            <a:off x="1039025" y="2085800"/>
            <a:ext cx="95598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“En la mayoría de los lenguajes de programación, los datos son de diferentes tipos y se manejan a través del uso de variables”</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Una variable almacena un dato, por ejemplo, un dato numérico. Así como existen diferentes tipos de datos, también existen diferentes tipos de variables.</a:t>
            </a:r>
            <a:endParaRPr b="0" i="0" sz="2000" u="none" cap="none" strike="noStrike">
              <a:solidFill>
                <a:srgbClr val="000000"/>
              </a:solidFill>
              <a:latin typeface="Trebuchet MS"/>
              <a:ea typeface="Trebuchet MS"/>
              <a:cs typeface="Trebuchet MS"/>
              <a:sym typeface="Trebuchet MS"/>
            </a:endParaRPr>
          </a:p>
        </p:txBody>
      </p:sp>
      <p:sp>
        <p:nvSpPr>
          <p:cNvPr id="270" name="Google Shape;270;g2758c8d030f_0_19"/>
          <p:cNvSpPr txBox="1"/>
          <p:nvPr>
            <p:ph type="title"/>
          </p:nvPr>
        </p:nvSpPr>
        <p:spPr>
          <a:xfrm>
            <a:off x="1108750" y="1599850"/>
            <a:ext cx="51813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2500"/>
              <a:t>Datos y Variables</a:t>
            </a:r>
            <a:endParaRPr sz="2500"/>
          </a:p>
        </p:txBody>
      </p:sp>
      <p:sp>
        <p:nvSpPr>
          <p:cNvPr id="271" name="Google Shape;271;g2758c8d030f_0_19"/>
          <p:cNvSpPr/>
          <p:nvPr/>
        </p:nvSpPr>
        <p:spPr>
          <a:xfrm>
            <a:off x="2397204" y="4543075"/>
            <a:ext cx="2212800" cy="1102500"/>
          </a:xfrm>
          <a:prstGeom prst="roundRect">
            <a:avLst>
              <a:gd fmla="val 16667"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Tipos de datos básicos</a:t>
            </a:r>
            <a:endParaRPr b="1" i="0" sz="1800" u="none" cap="none" strike="noStrike">
              <a:solidFill>
                <a:srgbClr val="000000"/>
              </a:solidFill>
              <a:latin typeface="Trebuchet MS"/>
              <a:ea typeface="Trebuchet MS"/>
              <a:cs typeface="Trebuchet MS"/>
              <a:sym typeface="Trebuchet MS"/>
            </a:endParaRPr>
          </a:p>
        </p:txBody>
      </p:sp>
      <p:sp>
        <p:nvSpPr>
          <p:cNvPr id="272" name="Google Shape;272;g2758c8d030f_0_19"/>
          <p:cNvSpPr/>
          <p:nvPr/>
        </p:nvSpPr>
        <p:spPr>
          <a:xfrm>
            <a:off x="5583750" y="3910650"/>
            <a:ext cx="2212800" cy="677100"/>
          </a:xfrm>
          <a:prstGeom prst="roundRect">
            <a:avLst>
              <a:gd fmla="val 0" name="adj"/>
            </a:avLst>
          </a:prstGeom>
          <a:solidFill>
            <a:srgbClr val="64CB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Numericos</a:t>
            </a:r>
            <a:endParaRPr b="1" i="0" sz="1800" u="none" cap="none" strike="noStrike">
              <a:solidFill>
                <a:srgbClr val="000000"/>
              </a:solidFill>
              <a:latin typeface="Trebuchet MS"/>
              <a:ea typeface="Trebuchet MS"/>
              <a:cs typeface="Trebuchet MS"/>
              <a:sym typeface="Trebuchet MS"/>
            </a:endParaRPr>
          </a:p>
        </p:txBody>
      </p:sp>
      <p:cxnSp>
        <p:nvCxnSpPr>
          <p:cNvPr id="273" name="Google Shape;273;g2758c8d030f_0_19"/>
          <p:cNvCxnSpPr>
            <a:stCxn id="271" idx="3"/>
            <a:endCxn id="272" idx="1"/>
          </p:cNvCxnSpPr>
          <p:nvPr/>
        </p:nvCxnSpPr>
        <p:spPr>
          <a:xfrm flipH="1" rot="10800000">
            <a:off x="4610004" y="4249225"/>
            <a:ext cx="973800" cy="845100"/>
          </a:xfrm>
          <a:prstGeom prst="straightConnector1">
            <a:avLst/>
          </a:prstGeom>
          <a:noFill/>
          <a:ln cap="flat" cmpd="sng" w="38100">
            <a:solidFill>
              <a:schemeClr val="accent1"/>
            </a:solidFill>
            <a:prstDash val="solid"/>
            <a:round/>
            <a:headEnd len="sm" w="sm" type="none"/>
            <a:tailEnd len="med" w="med" type="triangle"/>
          </a:ln>
        </p:spPr>
      </p:cxnSp>
      <p:sp>
        <p:nvSpPr>
          <p:cNvPr id="274" name="Google Shape;274;g2758c8d030f_0_19"/>
          <p:cNvSpPr txBox="1"/>
          <p:nvPr/>
        </p:nvSpPr>
        <p:spPr>
          <a:xfrm>
            <a:off x="8025700" y="4049100"/>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rebuchet MS"/>
                <a:ea typeface="Trebuchet MS"/>
                <a:cs typeface="Trebuchet MS"/>
                <a:sym typeface="Trebuchet MS"/>
              </a:rPr>
              <a:t>Entero, real</a:t>
            </a:r>
            <a:endParaRPr b="0" i="1"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2022-07-17T16:15:25Z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